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512" r:id="rId2"/>
    <p:sldId id="267" r:id="rId3"/>
    <p:sldId id="470" r:id="rId4"/>
    <p:sldId id="260" r:id="rId5"/>
    <p:sldId id="261" r:id="rId6"/>
    <p:sldId id="262" r:id="rId7"/>
    <p:sldId id="263" r:id="rId8"/>
    <p:sldId id="361" r:id="rId9"/>
    <p:sldId id="272" r:id="rId10"/>
    <p:sldId id="282" r:id="rId11"/>
    <p:sldId id="366" r:id="rId12"/>
    <p:sldId id="284" r:id="rId13"/>
    <p:sldId id="283" r:id="rId14"/>
    <p:sldId id="287" r:id="rId15"/>
    <p:sldId id="285" r:id="rId16"/>
    <p:sldId id="288" r:id="rId17"/>
    <p:sldId id="274" r:id="rId18"/>
    <p:sldId id="278" r:id="rId19"/>
    <p:sldId id="279" r:id="rId20"/>
    <p:sldId id="280" r:id="rId21"/>
    <p:sldId id="290" r:id="rId22"/>
    <p:sldId id="355" r:id="rId23"/>
    <p:sldId id="357" r:id="rId24"/>
    <p:sldId id="291" r:id="rId25"/>
    <p:sldId id="311" r:id="rId26"/>
    <p:sldId id="312" r:id="rId27"/>
    <p:sldId id="467" r:id="rId28"/>
    <p:sldId id="281" r:id="rId29"/>
    <p:sldId id="292" r:id="rId30"/>
    <p:sldId id="268" r:id="rId31"/>
    <p:sldId id="270" r:id="rId32"/>
    <p:sldId id="269" r:id="rId33"/>
    <p:sldId id="33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878" autoAdjust="0"/>
    <p:restoredTop sz="94660"/>
  </p:normalViewPr>
  <p:slideViewPr>
    <p:cSldViewPr snapToGrid="0">
      <p:cViewPr varScale="1">
        <p:scale>
          <a:sx n="78" d="100"/>
          <a:sy n="78" d="100"/>
        </p:scale>
        <p:origin x="14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92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54DBE2-9936-43F0-9802-BE3DBA37BF0A}" type="doc">
      <dgm:prSet loTypeId="urn:microsoft.com/office/officeart/2005/8/layout/chevron2" loCatId="list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en-GB"/>
        </a:p>
      </dgm:t>
    </dgm:pt>
    <dgm:pt modelId="{6B3C15A0-3FD8-48F9-9A3C-C9F0F04E00CA}">
      <dgm:prSet phldrT="[Text]" phldr="1"/>
      <dgm:spPr/>
      <dgm:t>
        <a:bodyPr/>
        <a:lstStyle/>
        <a:p>
          <a:endParaRPr lang="en-GB" dirty="0"/>
        </a:p>
      </dgm:t>
    </dgm:pt>
    <dgm:pt modelId="{474444B9-F1E2-4B51-A825-0E2B0E376760}" type="parTrans" cxnId="{B6592C9E-206B-4193-A762-F3C853EE5DB0}">
      <dgm:prSet/>
      <dgm:spPr/>
      <dgm:t>
        <a:bodyPr/>
        <a:lstStyle/>
        <a:p>
          <a:endParaRPr lang="en-GB"/>
        </a:p>
      </dgm:t>
    </dgm:pt>
    <dgm:pt modelId="{C6ABFFF8-E0FA-4F9B-BF23-20D9435D8A65}" type="sibTrans" cxnId="{B6592C9E-206B-4193-A762-F3C853EE5DB0}">
      <dgm:prSet/>
      <dgm:spPr/>
      <dgm:t>
        <a:bodyPr/>
        <a:lstStyle/>
        <a:p>
          <a:endParaRPr lang="en-GB"/>
        </a:p>
      </dgm:t>
    </dgm:pt>
    <dgm:pt modelId="{54AF4457-B13D-4F1B-8AD9-0CD04D2146DD}">
      <dgm:prSet phldrT="[Text]" custT="1"/>
      <dgm:spPr/>
      <dgm:t>
        <a:bodyPr/>
        <a:lstStyle/>
        <a:p>
          <a:r>
            <a:rPr lang="en-GB" sz="1600" dirty="0"/>
            <a:t>A rectangular window is cut in the </a:t>
          </a:r>
          <a:r>
            <a:rPr lang="en-GB" sz="1600" dirty="0" err="1"/>
            <a:t>buccal</a:t>
          </a:r>
          <a:r>
            <a:rPr lang="en-GB" sz="1600" dirty="0"/>
            <a:t> cortical plate using </a:t>
          </a:r>
          <a:r>
            <a:rPr lang="en-GB" sz="1600" dirty="0" err="1"/>
            <a:t>Piezomed</a:t>
          </a:r>
          <a:r>
            <a:rPr lang="en-GB" sz="1600" dirty="0"/>
            <a:t> instruments. Two holes were made to facilitate blood circulation during healing.</a:t>
          </a:r>
        </a:p>
      </dgm:t>
    </dgm:pt>
    <dgm:pt modelId="{B30FC7EC-7BDC-4745-BBA4-CD703C10BB23}" type="parTrans" cxnId="{7359CEB3-AFD0-4257-BDC3-56D47ADC8520}">
      <dgm:prSet/>
      <dgm:spPr/>
      <dgm:t>
        <a:bodyPr/>
        <a:lstStyle/>
        <a:p>
          <a:endParaRPr lang="en-GB"/>
        </a:p>
      </dgm:t>
    </dgm:pt>
    <dgm:pt modelId="{13CBA7C6-8BA6-4A5F-BC57-8422330CF68D}" type="sibTrans" cxnId="{7359CEB3-AFD0-4257-BDC3-56D47ADC8520}">
      <dgm:prSet/>
      <dgm:spPr/>
      <dgm:t>
        <a:bodyPr/>
        <a:lstStyle/>
        <a:p>
          <a:endParaRPr lang="en-GB"/>
        </a:p>
      </dgm:t>
    </dgm:pt>
    <dgm:pt modelId="{EDDB3AF8-2790-42DE-9FE0-AE9A1376EA5A}">
      <dgm:prSet phldrT="[Text]" custT="1"/>
      <dgm:spPr/>
      <dgm:t>
        <a:bodyPr/>
        <a:lstStyle/>
        <a:p>
          <a:endParaRPr lang="en-GB" sz="1600" dirty="0"/>
        </a:p>
      </dgm:t>
    </dgm:pt>
    <dgm:pt modelId="{89154930-7A6F-4AC4-920F-41F31E72AAD8}" type="parTrans" cxnId="{B354C436-BF20-44FC-B086-5C4458B56C0D}">
      <dgm:prSet/>
      <dgm:spPr/>
      <dgm:t>
        <a:bodyPr/>
        <a:lstStyle/>
        <a:p>
          <a:endParaRPr lang="en-GB"/>
        </a:p>
      </dgm:t>
    </dgm:pt>
    <dgm:pt modelId="{4177ABA3-806F-4D39-AD49-777FF1878077}" type="sibTrans" cxnId="{B354C436-BF20-44FC-B086-5C4458B56C0D}">
      <dgm:prSet/>
      <dgm:spPr/>
      <dgm:t>
        <a:bodyPr/>
        <a:lstStyle/>
        <a:p>
          <a:endParaRPr lang="en-GB"/>
        </a:p>
      </dgm:t>
    </dgm:pt>
    <dgm:pt modelId="{1951BF69-0677-4E0A-B5B1-A989C36B8C6F}">
      <dgm:prSet phldrT="[Text]" phldr="1"/>
      <dgm:spPr/>
      <dgm:t>
        <a:bodyPr/>
        <a:lstStyle/>
        <a:p>
          <a:endParaRPr lang="en-GB" dirty="0"/>
        </a:p>
      </dgm:t>
    </dgm:pt>
    <dgm:pt modelId="{3EB2FA04-01FF-48B0-8016-CC5A79B73F2C}" type="parTrans" cxnId="{771E0E1B-C960-4195-BCDF-7998E60E2297}">
      <dgm:prSet/>
      <dgm:spPr/>
      <dgm:t>
        <a:bodyPr/>
        <a:lstStyle/>
        <a:p>
          <a:endParaRPr lang="en-GB"/>
        </a:p>
      </dgm:t>
    </dgm:pt>
    <dgm:pt modelId="{563F7563-7F41-4913-B892-B3C2E6341070}" type="sibTrans" cxnId="{771E0E1B-C960-4195-BCDF-7998E60E2297}">
      <dgm:prSet/>
      <dgm:spPr/>
      <dgm:t>
        <a:bodyPr/>
        <a:lstStyle/>
        <a:p>
          <a:endParaRPr lang="en-GB"/>
        </a:p>
      </dgm:t>
    </dgm:pt>
    <dgm:pt modelId="{0A539A18-5CD3-4630-97D1-8F3FBC45C9EE}">
      <dgm:prSet phldrT="[Text]" custT="1"/>
      <dgm:spPr/>
      <dgm:t>
        <a:bodyPr/>
        <a:lstStyle/>
        <a:p>
          <a:endParaRPr lang="en-GB" sz="1800" dirty="0"/>
        </a:p>
      </dgm:t>
    </dgm:pt>
    <dgm:pt modelId="{0970FEF9-980A-4C6C-B897-4E5CF58DC0A0}" type="parTrans" cxnId="{9AD40E73-168E-451F-ABDD-6EEB1288B1BB}">
      <dgm:prSet/>
      <dgm:spPr/>
      <dgm:t>
        <a:bodyPr/>
        <a:lstStyle/>
        <a:p>
          <a:endParaRPr lang="en-GB"/>
        </a:p>
      </dgm:t>
    </dgm:pt>
    <dgm:pt modelId="{CDC0F4FE-4BB4-44B6-A118-856B8AEB62C6}" type="sibTrans" cxnId="{9AD40E73-168E-451F-ABDD-6EEB1288B1BB}">
      <dgm:prSet/>
      <dgm:spPr/>
      <dgm:t>
        <a:bodyPr/>
        <a:lstStyle/>
        <a:p>
          <a:endParaRPr lang="en-GB"/>
        </a:p>
      </dgm:t>
    </dgm:pt>
    <dgm:pt modelId="{EEFB35A2-7E6B-4368-9220-3FD6017644B0}">
      <dgm:prSet phldrT="[Text]" phldr="1" custT="1"/>
      <dgm:spPr/>
      <dgm:t>
        <a:bodyPr/>
        <a:lstStyle/>
        <a:p>
          <a:endParaRPr lang="en-GB" sz="1800" dirty="0"/>
        </a:p>
      </dgm:t>
    </dgm:pt>
    <dgm:pt modelId="{2B0CD577-2035-4242-AF2B-81F9850ACE5C}" type="parTrans" cxnId="{93B2CE60-52A1-4BA1-AB21-04BA45BC32F2}">
      <dgm:prSet/>
      <dgm:spPr/>
      <dgm:t>
        <a:bodyPr/>
        <a:lstStyle/>
        <a:p>
          <a:endParaRPr lang="en-GB"/>
        </a:p>
      </dgm:t>
    </dgm:pt>
    <dgm:pt modelId="{466A0A4C-8F2B-4951-9380-5C45055638C5}" type="sibTrans" cxnId="{93B2CE60-52A1-4BA1-AB21-04BA45BC32F2}">
      <dgm:prSet/>
      <dgm:spPr/>
      <dgm:t>
        <a:bodyPr/>
        <a:lstStyle/>
        <a:p>
          <a:endParaRPr lang="en-GB"/>
        </a:p>
      </dgm:t>
    </dgm:pt>
    <dgm:pt modelId="{5712038C-5F36-4CEB-8085-D91CA80B833A}">
      <dgm:prSet phldrT="[Text]" phldr="1"/>
      <dgm:spPr/>
      <dgm:t>
        <a:bodyPr/>
        <a:lstStyle/>
        <a:p>
          <a:endParaRPr lang="en-GB" dirty="0"/>
        </a:p>
      </dgm:t>
    </dgm:pt>
    <dgm:pt modelId="{16F3818D-0CF1-4CAA-91CC-63412258391A}" type="parTrans" cxnId="{B12D8ACB-B375-480B-8F57-E12E957BAE9A}">
      <dgm:prSet/>
      <dgm:spPr/>
      <dgm:t>
        <a:bodyPr/>
        <a:lstStyle/>
        <a:p>
          <a:endParaRPr lang="en-GB"/>
        </a:p>
      </dgm:t>
    </dgm:pt>
    <dgm:pt modelId="{32842F37-BD9F-40FC-A39F-CFC8A5CBE887}" type="sibTrans" cxnId="{B12D8ACB-B375-480B-8F57-E12E957BAE9A}">
      <dgm:prSet/>
      <dgm:spPr/>
      <dgm:t>
        <a:bodyPr/>
        <a:lstStyle/>
        <a:p>
          <a:endParaRPr lang="en-GB"/>
        </a:p>
      </dgm:t>
    </dgm:pt>
    <dgm:pt modelId="{9EA28C36-4B12-4FF3-BFDE-C2BC4C3F08D1}">
      <dgm:prSet phldrT="[Text]" custT="1"/>
      <dgm:spPr/>
      <dgm:t>
        <a:bodyPr/>
        <a:lstStyle/>
        <a:p>
          <a:r>
            <a:rPr lang="en-GB" sz="1600" dirty="0"/>
            <a:t>Bone window being replaced; </a:t>
          </a:r>
        </a:p>
      </dgm:t>
    </dgm:pt>
    <dgm:pt modelId="{DF493186-C854-48CD-949C-501529325CE8}" type="parTrans" cxnId="{4F8005BB-7E07-46E8-87E4-E64068A3EA83}">
      <dgm:prSet/>
      <dgm:spPr/>
      <dgm:t>
        <a:bodyPr/>
        <a:lstStyle/>
        <a:p>
          <a:endParaRPr lang="en-GB"/>
        </a:p>
      </dgm:t>
    </dgm:pt>
    <dgm:pt modelId="{47C4F4EC-245C-47EF-A46C-8B97B656EBE7}" type="sibTrans" cxnId="{4F8005BB-7E07-46E8-87E4-E64068A3EA83}">
      <dgm:prSet/>
      <dgm:spPr/>
      <dgm:t>
        <a:bodyPr/>
        <a:lstStyle/>
        <a:p>
          <a:endParaRPr lang="en-GB"/>
        </a:p>
      </dgm:t>
    </dgm:pt>
    <dgm:pt modelId="{CA4EEC5C-1734-46EF-B363-FC79C8CF62A0}">
      <dgm:prSet phldrT="[Text]" phldr="1" custT="1"/>
      <dgm:spPr/>
      <dgm:t>
        <a:bodyPr/>
        <a:lstStyle/>
        <a:p>
          <a:endParaRPr lang="en-GB" sz="1600" dirty="0"/>
        </a:p>
      </dgm:t>
    </dgm:pt>
    <dgm:pt modelId="{7784276E-EFD4-421E-8E03-E21E66E1EAC9}" type="parTrans" cxnId="{42A17D40-A4FF-4E72-9D42-0A16D0DE76E4}">
      <dgm:prSet/>
      <dgm:spPr/>
      <dgm:t>
        <a:bodyPr/>
        <a:lstStyle/>
        <a:p>
          <a:endParaRPr lang="en-GB"/>
        </a:p>
      </dgm:t>
    </dgm:pt>
    <dgm:pt modelId="{558F9DAE-68AE-460C-9F8C-8487CA2B6927}" type="sibTrans" cxnId="{42A17D40-A4FF-4E72-9D42-0A16D0DE76E4}">
      <dgm:prSet/>
      <dgm:spPr/>
      <dgm:t>
        <a:bodyPr/>
        <a:lstStyle/>
        <a:p>
          <a:endParaRPr lang="en-GB"/>
        </a:p>
      </dgm:t>
    </dgm:pt>
    <dgm:pt modelId="{6529205F-4A8D-41D7-AC7E-2C88F60BBAE0}">
      <dgm:prSet custT="1"/>
      <dgm:spPr/>
      <dgm:t>
        <a:bodyPr/>
        <a:lstStyle/>
        <a:p>
          <a:r>
            <a:rPr lang="en-GB" sz="1600" dirty="0"/>
            <a:t>The removed bone window is stored in HBSS solution until the end of the procedure.</a:t>
          </a:r>
        </a:p>
      </dgm:t>
    </dgm:pt>
    <dgm:pt modelId="{33BAC91A-635F-461E-B42C-EA061056FA36}" type="parTrans" cxnId="{9B257769-CD61-4CF6-8BFE-0CB7D58CEDFB}">
      <dgm:prSet/>
      <dgm:spPr/>
      <dgm:t>
        <a:bodyPr/>
        <a:lstStyle/>
        <a:p>
          <a:endParaRPr lang="en-GB"/>
        </a:p>
      </dgm:t>
    </dgm:pt>
    <dgm:pt modelId="{746BE26B-2BED-425C-8657-27635F9CBB6E}" type="sibTrans" cxnId="{9B257769-CD61-4CF6-8BFE-0CB7D58CEDFB}">
      <dgm:prSet/>
      <dgm:spPr/>
      <dgm:t>
        <a:bodyPr/>
        <a:lstStyle/>
        <a:p>
          <a:endParaRPr lang="en-GB"/>
        </a:p>
      </dgm:t>
    </dgm:pt>
    <dgm:pt modelId="{9FDF8606-E78A-429B-B860-AF3A24B9255B}">
      <dgm:prSet phldrT="[Text]" custT="1"/>
      <dgm:spPr/>
      <dgm:t>
        <a:bodyPr/>
        <a:lstStyle/>
        <a:p>
          <a:endParaRPr lang="en-GB" sz="1600" dirty="0"/>
        </a:p>
      </dgm:t>
    </dgm:pt>
    <dgm:pt modelId="{DADBE313-C3EC-4227-A867-44A8833E899A}" type="parTrans" cxnId="{6CDFF1F1-1BFE-404B-84AB-31A5129A1C22}">
      <dgm:prSet/>
      <dgm:spPr/>
      <dgm:t>
        <a:bodyPr/>
        <a:lstStyle/>
        <a:p>
          <a:endParaRPr lang="en-GB"/>
        </a:p>
      </dgm:t>
    </dgm:pt>
    <dgm:pt modelId="{427345D2-C5E7-4DDC-A711-BE2AE4783AF9}" type="sibTrans" cxnId="{6CDFF1F1-1BFE-404B-84AB-31A5129A1C22}">
      <dgm:prSet/>
      <dgm:spPr/>
      <dgm:t>
        <a:bodyPr/>
        <a:lstStyle/>
        <a:p>
          <a:endParaRPr lang="en-GB"/>
        </a:p>
      </dgm:t>
    </dgm:pt>
    <dgm:pt modelId="{4FF30D1F-4474-491D-A3B5-3A75640674BE}">
      <dgm:prSet custT="1"/>
      <dgm:spPr/>
      <dgm:t>
        <a:bodyPr/>
        <a:lstStyle/>
        <a:p>
          <a:r>
            <a:rPr lang="en-GB" sz="1800" dirty="0"/>
            <a:t>granulation tissue exposed; </a:t>
          </a:r>
        </a:p>
      </dgm:t>
    </dgm:pt>
    <dgm:pt modelId="{136ED609-5579-4385-A068-58E0EBED8EF5}" type="parTrans" cxnId="{D35EAE92-6440-47A7-A97B-434831237701}">
      <dgm:prSet/>
      <dgm:spPr/>
      <dgm:t>
        <a:bodyPr/>
        <a:lstStyle/>
        <a:p>
          <a:endParaRPr lang="en-GB"/>
        </a:p>
      </dgm:t>
    </dgm:pt>
    <dgm:pt modelId="{81851DC2-9F7B-4EFE-90F4-F1D76E17FBC2}" type="sibTrans" cxnId="{D35EAE92-6440-47A7-A97B-434831237701}">
      <dgm:prSet/>
      <dgm:spPr/>
      <dgm:t>
        <a:bodyPr/>
        <a:lstStyle/>
        <a:p>
          <a:endParaRPr lang="en-GB"/>
        </a:p>
      </dgm:t>
    </dgm:pt>
    <dgm:pt modelId="{47E8BA33-AB9A-4531-90E2-EE000CA9C7FD}">
      <dgm:prSet custT="1"/>
      <dgm:spPr/>
      <dgm:t>
        <a:bodyPr/>
        <a:lstStyle/>
        <a:p>
          <a:r>
            <a:rPr lang="en-GB" sz="1800" dirty="0"/>
            <a:t>ultrasonic preparation of </a:t>
          </a:r>
          <a:r>
            <a:rPr lang="en-GB" sz="1800" dirty="0" err="1"/>
            <a:t>resected</a:t>
          </a:r>
          <a:r>
            <a:rPr lang="en-GB" sz="1800" dirty="0"/>
            <a:t> root tip; </a:t>
          </a:r>
        </a:p>
      </dgm:t>
    </dgm:pt>
    <dgm:pt modelId="{DECCB53E-F207-4BCF-9065-E03D22A227DC}" type="parTrans" cxnId="{CA6C90FA-7D82-492E-A676-619539E5B5C1}">
      <dgm:prSet/>
      <dgm:spPr/>
      <dgm:t>
        <a:bodyPr/>
        <a:lstStyle/>
        <a:p>
          <a:endParaRPr lang="en-GB"/>
        </a:p>
      </dgm:t>
    </dgm:pt>
    <dgm:pt modelId="{18EF670C-18C8-4B2E-B6E8-C8425E40520E}" type="sibTrans" cxnId="{CA6C90FA-7D82-492E-A676-619539E5B5C1}">
      <dgm:prSet/>
      <dgm:spPr/>
      <dgm:t>
        <a:bodyPr/>
        <a:lstStyle/>
        <a:p>
          <a:endParaRPr lang="en-GB"/>
        </a:p>
      </dgm:t>
    </dgm:pt>
    <dgm:pt modelId="{4F56B68B-AF33-4B95-B219-AE3DE87A1AA1}">
      <dgm:prSet custT="1"/>
      <dgm:spPr/>
      <dgm:t>
        <a:bodyPr/>
        <a:lstStyle/>
        <a:p>
          <a:r>
            <a:rPr lang="en-GB" sz="1800" dirty="0" err="1"/>
            <a:t>Bioceramic</a:t>
          </a:r>
          <a:r>
            <a:rPr lang="en-GB" sz="1800" dirty="0"/>
            <a:t> root end filling.</a:t>
          </a:r>
        </a:p>
      </dgm:t>
    </dgm:pt>
    <dgm:pt modelId="{F77C640A-00AF-4F2E-8414-FE0D2ABA2DF0}" type="parTrans" cxnId="{1746DA3D-B887-4407-9206-12687279C4A2}">
      <dgm:prSet/>
      <dgm:spPr/>
      <dgm:t>
        <a:bodyPr/>
        <a:lstStyle/>
        <a:p>
          <a:endParaRPr lang="en-GB"/>
        </a:p>
      </dgm:t>
    </dgm:pt>
    <dgm:pt modelId="{A172AA66-D3F5-4710-8C44-3C46F3AFD6A0}" type="sibTrans" cxnId="{1746DA3D-B887-4407-9206-12687279C4A2}">
      <dgm:prSet/>
      <dgm:spPr/>
      <dgm:t>
        <a:bodyPr/>
        <a:lstStyle/>
        <a:p>
          <a:endParaRPr lang="en-GB"/>
        </a:p>
      </dgm:t>
    </dgm:pt>
    <dgm:pt modelId="{784FC7A7-B9C6-4E01-B1A4-397EF1769903}">
      <dgm:prSet phldrT="[Text]" custT="1"/>
      <dgm:spPr/>
      <dgm:t>
        <a:bodyPr/>
        <a:lstStyle/>
        <a:p>
          <a:r>
            <a:rPr lang="en-GB" sz="1600" dirty="0"/>
            <a:t> bone window replaced wedging in collagen membrane; </a:t>
          </a:r>
        </a:p>
      </dgm:t>
    </dgm:pt>
    <dgm:pt modelId="{C8A76286-85F1-469E-9719-9D3EA4A49FE4}" type="parTrans" cxnId="{23F6BD71-2109-4DBA-A1A5-5254135E492D}">
      <dgm:prSet/>
      <dgm:spPr/>
      <dgm:t>
        <a:bodyPr/>
        <a:lstStyle/>
        <a:p>
          <a:endParaRPr lang="en-GB"/>
        </a:p>
      </dgm:t>
    </dgm:pt>
    <dgm:pt modelId="{C7E9AA6C-95FA-41ED-AC11-64BA0B629694}" type="sibTrans" cxnId="{23F6BD71-2109-4DBA-A1A5-5254135E492D}">
      <dgm:prSet/>
      <dgm:spPr/>
      <dgm:t>
        <a:bodyPr/>
        <a:lstStyle/>
        <a:p>
          <a:endParaRPr lang="en-GB"/>
        </a:p>
      </dgm:t>
    </dgm:pt>
    <dgm:pt modelId="{3B6A99A1-C499-48AF-92CD-6819921101EC}">
      <dgm:prSet phldrT="[Text]" custT="1"/>
      <dgm:spPr/>
      <dgm:t>
        <a:bodyPr/>
        <a:lstStyle/>
        <a:p>
          <a:r>
            <a:rPr lang="en-GB" sz="1600" dirty="0"/>
            <a:t>Two collagen membranes placed over the bone window; </a:t>
          </a:r>
        </a:p>
      </dgm:t>
    </dgm:pt>
    <dgm:pt modelId="{FFB96DDA-BB39-4B14-8E10-0FC3D76C459F}" type="parTrans" cxnId="{8676249C-CE7A-4A73-8CAF-C32E364CFB72}">
      <dgm:prSet/>
      <dgm:spPr/>
      <dgm:t>
        <a:bodyPr/>
        <a:lstStyle/>
        <a:p>
          <a:endParaRPr lang="en-GB"/>
        </a:p>
      </dgm:t>
    </dgm:pt>
    <dgm:pt modelId="{8CC62954-C8FB-4C9A-AF94-362EBEF7A900}" type="sibTrans" cxnId="{8676249C-CE7A-4A73-8CAF-C32E364CFB72}">
      <dgm:prSet/>
      <dgm:spPr/>
      <dgm:t>
        <a:bodyPr/>
        <a:lstStyle/>
        <a:p>
          <a:endParaRPr lang="en-GB"/>
        </a:p>
      </dgm:t>
    </dgm:pt>
    <dgm:pt modelId="{4F5174A5-2A30-40D3-97E6-59E5C2187CE9}">
      <dgm:prSet phldrT="[Text]" custT="1"/>
      <dgm:spPr/>
      <dgm:t>
        <a:bodyPr/>
        <a:lstStyle/>
        <a:p>
          <a:r>
            <a:rPr lang="en-GB" sz="1600" dirty="0"/>
            <a:t> sutures placed;</a:t>
          </a:r>
        </a:p>
      </dgm:t>
    </dgm:pt>
    <dgm:pt modelId="{19C6038D-D551-43DA-804A-3392892C5591}" type="parTrans" cxnId="{ED00BFF2-4DEF-4B09-963A-3C5240D5B0A5}">
      <dgm:prSet/>
      <dgm:spPr/>
      <dgm:t>
        <a:bodyPr/>
        <a:lstStyle/>
        <a:p>
          <a:endParaRPr lang="en-GB"/>
        </a:p>
      </dgm:t>
    </dgm:pt>
    <dgm:pt modelId="{45775A41-E693-4B79-B88A-CD936B501C93}" type="sibTrans" cxnId="{ED00BFF2-4DEF-4B09-963A-3C5240D5B0A5}">
      <dgm:prSet/>
      <dgm:spPr/>
      <dgm:t>
        <a:bodyPr/>
        <a:lstStyle/>
        <a:p>
          <a:endParaRPr lang="en-GB"/>
        </a:p>
      </dgm:t>
    </dgm:pt>
    <dgm:pt modelId="{C13A8FFF-074B-4FF0-B483-95954F202F35}">
      <dgm:prSet phldrT="[Text]" custT="1"/>
      <dgm:spPr/>
      <dgm:t>
        <a:bodyPr/>
        <a:lstStyle/>
        <a:p>
          <a:endParaRPr lang="en-GB" sz="1600" dirty="0"/>
        </a:p>
      </dgm:t>
    </dgm:pt>
    <dgm:pt modelId="{5CD7E4F9-DAF3-4CD5-8A88-5D2E7ACA8E30}" type="parTrans" cxnId="{E0E77CEC-265A-4621-9AFF-1072CE1FF80B}">
      <dgm:prSet/>
      <dgm:spPr/>
      <dgm:t>
        <a:bodyPr/>
        <a:lstStyle/>
        <a:p>
          <a:endParaRPr lang="en-GB"/>
        </a:p>
      </dgm:t>
    </dgm:pt>
    <dgm:pt modelId="{98CC8780-8FDF-4F4F-AA2F-73ADC5A038BF}" type="sibTrans" cxnId="{E0E77CEC-265A-4621-9AFF-1072CE1FF80B}">
      <dgm:prSet/>
      <dgm:spPr/>
      <dgm:t>
        <a:bodyPr/>
        <a:lstStyle/>
        <a:p>
          <a:endParaRPr lang="en-GB"/>
        </a:p>
      </dgm:t>
    </dgm:pt>
    <dgm:pt modelId="{F4FEBCFD-512E-4249-8D65-C215AB30A120}" type="pres">
      <dgm:prSet presAssocID="{B754DBE2-9936-43F0-9802-BE3DBA37BF0A}" presName="linearFlow" presStyleCnt="0">
        <dgm:presLayoutVars>
          <dgm:dir/>
          <dgm:animLvl val="lvl"/>
          <dgm:resizeHandles val="exact"/>
        </dgm:presLayoutVars>
      </dgm:prSet>
      <dgm:spPr/>
    </dgm:pt>
    <dgm:pt modelId="{CA828A44-992D-4BAC-AAD9-54B983400AFC}" type="pres">
      <dgm:prSet presAssocID="{6B3C15A0-3FD8-48F9-9A3C-C9F0F04E00CA}" presName="composite" presStyleCnt="0"/>
      <dgm:spPr/>
    </dgm:pt>
    <dgm:pt modelId="{E0154A77-CDAC-4608-809A-3175ED4CEB7A}" type="pres">
      <dgm:prSet presAssocID="{6B3C15A0-3FD8-48F9-9A3C-C9F0F04E00CA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01EF0E0E-1510-4273-8221-B55953656A46}" type="pres">
      <dgm:prSet presAssocID="{6B3C15A0-3FD8-48F9-9A3C-C9F0F04E00CA}" presName="descendantText" presStyleLbl="alignAcc1" presStyleIdx="0" presStyleCnt="3">
        <dgm:presLayoutVars>
          <dgm:bulletEnabled val="1"/>
        </dgm:presLayoutVars>
      </dgm:prSet>
      <dgm:spPr/>
    </dgm:pt>
    <dgm:pt modelId="{09A9ED60-984A-45B1-A2A1-14AB05B38593}" type="pres">
      <dgm:prSet presAssocID="{C6ABFFF8-E0FA-4F9B-BF23-20D9435D8A65}" presName="sp" presStyleCnt="0"/>
      <dgm:spPr/>
    </dgm:pt>
    <dgm:pt modelId="{F6104245-CDB2-435A-ACA4-F96765ED7819}" type="pres">
      <dgm:prSet presAssocID="{1951BF69-0677-4E0A-B5B1-A989C36B8C6F}" presName="composite" presStyleCnt="0"/>
      <dgm:spPr/>
    </dgm:pt>
    <dgm:pt modelId="{B18558DB-2C7F-44EF-984F-0C805407E864}" type="pres">
      <dgm:prSet presAssocID="{1951BF69-0677-4E0A-B5B1-A989C36B8C6F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343F03D2-3123-4A20-987B-DD80E6EA84EA}" type="pres">
      <dgm:prSet presAssocID="{1951BF69-0677-4E0A-B5B1-A989C36B8C6F}" presName="descendantText" presStyleLbl="alignAcc1" presStyleIdx="1" presStyleCnt="3">
        <dgm:presLayoutVars>
          <dgm:bulletEnabled val="1"/>
        </dgm:presLayoutVars>
      </dgm:prSet>
      <dgm:spPr/>
    </dgm:pt>
    <dgm:pt modelId="{2D7384CF-36CA-4AD5-A751-6555809A650F}" type="pres">
      <dgm:prSet presAssocID="{563F7563-7F41-4913-B892-B3C2E6341070}" presName="sp" presStyleCnt="0"/>
      <dgm:spPr/>
    </dgm:pt>
    <dgm:pt modelId="{72C428E7-AEEE-49F9-A78F-839E1A7769F3}" type="pres">
      <dgm:prSet presAssocID="{5712038C-5F36-4CEB-8085-D91CA80B833A}" presName="composite" presStyleCnt="0"/>
      <dgm:spPr/>
    </dgm:pt>
    <dgm:pt modelId="{868D230E-DAB2-42DF-9B96-0A32892F4F75}" type="pres">
      <dgm:prSet presAssocID="{5712038C-5F36-4CEB-8085-D91CA80B833A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763EC28C-2EE5-4E5B-80DF-9E1F5EDC54A5}" type="pres">
      <dgm:prSet presAssocID="{5712038C-5F36-4CEB-8085-D91CA80B833A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AC294105-6811-4855-BBCE-3ACBD02D1067}" type="presOf" srcId="{EDDB3AF8-2790-42DE-9FE0-AE9A1376EA5A}" destId="{01EF0E0E-1510-4273-8221-B55953656A46}" srcOrd="0" destOrd="2" presId="urn:microsoft.com/office/officeart/2005/8/layout/chevron2"/>
    <dgm:cxn modelId="{C761670D-96EA-4811-B13D-ECACFEBECE70}" type="presOf" srcId="{6529205F-4A8D-41D7-AC7E-2C88F60BBAE0}" destId="{01EF0E0E-1510-4273-8221-B55953656A46}" srcOrd="0" destOrd="3" presId="urn:microsoft.com/office/officeart/2005/8/layout/chevron2"/>
    <dgm:cxn modelId="{771E0E1B-C960-4195-BCDF-7998E60E2297}" srcId="{B754DBE2-9936-43F0-9802-BE3DBA37BF0A}" destId="{1951BF69-0677-4E0A-B5B1-A989C36B8C6F}" srcOrd="1" destOrd="0" parTransId="{3EB2FA04-01FF-48B0-8016-CC5A79B73F2C}" sibTransId="{563F7563-7F41-4913-B892-B3C2E6341070}"/>
    <dgm:cxn modelId="{308E3B2C-56B6-4101-85E5-F9ED2F6CF5AC}" type="presOf" srcId="{1951BF69-0677-4E0A-B5B1-A989C36B8C6F}" destId="{B18558DB-2C7F-44EF-984F-0C805407E864}" srcOrd="0" destOrd="0" presId="urn:microsoft.com/office/officeart/2005/8/layout/chevron2"/>
    <dgm:cxn modelId="{A89A212D-858C-46F7-8C04-DE709E0FC08E}" type="presOf" srcId="{CA4EEC5C-1734-46EF-B363-FC79C8CF62A0}" destId="{763EC28C-2EE5-4E5B-80DF-9E1F5EDC54A5}" srcOrd="0" destOrd="4" presId="urn:microsoft.com/office/officeart/2005/8/layout/chevron2"/>
    <dgm:cxn modelId="{B354C436-BF20-44FC-B086-5C4458B56C0D}" srcId="{6B3C15A0-3FD8-48F9-9A3C-C9F0F04E00CA}" destId="{EDDB3AF8-2790-42DE-9FE0-AE9A1376EA5A}" srcOrd="2" destOrd="0" parTransId="{89154930-7A6F-4AC4-920F-41F31E72AAD8}" sibTransId="{4177ABA3-806F-4D39-AD49-777FF1878077}"/>
    <dgm:cxn modelId="{1746DA3D-B887-4407-9206-12687279C4A2}" srcId="{1951BF69-0677-4E0A-B5B1-A989C36B8C6F}" destId="{4F56B68B-AF33-4B95-B219-AE3DE87A1AA1}" srcOrd="3" destOrd="0" parTransId="{F77C640A-00AF-4F2E-8414-FE0D2ABA2DF0}" sibTransId="{A172AA66-D3F5-4710-8C44-3C46F3AFD6A0}"/>
    <dgm:cxn modelId="{42A17D40-A4FF-4E72-9D42-0A16D0DE76E4}" srcId="{5712038C-5F36-4CEB-8085-D91CA80B833A}" destId="{CA4EEC5C-1734-46EF-B363-FC79C8CF62A0}" srcOrd="4" destOrd="0" parTransId="{7784276E-EFD4-421E-8E03-E21E66E1EAC9}" sibTransId="{558F9DAE-68AE-460C-9F8C-8487CA2B6927}"/>
    <dgm:cxn modelId="{EA533760-38AB-4740-A536-3CE63F06CCB0}" type="presOf" srcId="{9EA28C36-4B12-4FF3-BFDE-C2BC4C3F08D1}" destId="{763EC28C-2EE5-4E5B-80DF-9E1F5EDC54A5}" srcOrd="0" destOrd="0" presId="urn:microsoft.com/office/officeart/2005/8/layout/chevron2"/>
    <dgm:cxn modelId="{93B2CE60-52A1-4BA1-AB21-04BA45BC32F2}" srcId="{1951BF69-0677-4E0A-B5B1-A989C36B8C6F}" destId="{EEFB35A2-7E6B-4368-9220-3FD6017644B0}" srcOrd="4" destOrd="0" parTransId="{2B0CD577-2035-4242-AF2B-81F9850ACE5C}" sibTransId="{466A0A4C-8F2B-4951-9380-5C45055638C5}"/>
    <dgm:cxn modelId="{9B257769-CD61-4CF6-8BFE-0CB7D58CEDFB}" srcId="{6B3C15A0-3FD8-48F9-9A3C-C9F0F04E00CA}" destId="{6529205F-4A8D-41D7-AC7E-2C88F60BBAE0}" srcOrd="3" destOrd="0" parTransId="{33BAC91A-635F-461E-B42C-EA061056FA36}" sibTransId="{746BE26B-2BED-425C-8657-27635F9CBB6E}"/>
    <dgm:cxn modelId="{23F6BD71-2109-4DBA-A1A5-5254135E492D}" srcId="{5712038C-5F36-4CEB-8085-D91CA80B833A}" destId="{784FC7A7-B9C6-4E01-B1A4-397EF1769903}" srcOrd="1" destOrd="0" parTransId="{C8A76286-85F1-469E-9719-9D3EA4A49FE4}" sibTransId="{C7E9AA6C-95FA-41ED-AC11-64BA0B629694}"/>
    <dgm:cxn modelId="{9AD40E73-168E-451F-ABDD-6EEB1288B1BB}" srcId="{1951BF69-0677-4E0A-B5B1-A989C36B8C6F}" destId="{0A539A18-5CD3-4630-97D1-8F3FBC45C9EE}" srcOrd="0" destOrd="0" parTransId="{0970FEF9-980A-4C6C-B897-4E5CF58DC0A0}" sibTransId="{CDC0F4FE-4BB4-44B6-A118-856B8AEB62C6}"/>
    <dgm:cxn modelId="{16C27B74-C228-4F11-B4AA-5E034F849E0B}" type="presOf" srcId="{4F56B68B-AF33-4B95-B219-AE3DE87A1AA1}" destId="{343F03D2-3123-4A20-987B-DD80E6EA84EA}" srcOrd="0" destOrd="3" presId="urn:microsoft.com/office/officeart/2005/8/layout/chevron2"/>
    <dgm:cxn modelId="{44110C79-0398-46F7-AF81-D3D013BF2E3A}" type="presOf" srcId="{9FDF8606-E78A-429B-B860-AF3A24B9255B}" destId="{01EF0E0E-1510-4273-8221-B55953656A46}" srcOrd="0" destOrd="4" presId="urn:microsoft.com/office/officeart/2005/8/layout/chevron2"/>
    <dgm:cxn modelId="{FE589582-3035-4C97-8CF9-6394BD31F4D0}" type="presOf" srcId="{784FC7A7-B9C6-4E01-B1A4-397EF1769903}" destId="{763EC28C-2EE5-4E5B-80DF-9E1F5EDC54A5}" srcOrd="0" destOrd="1" presId="urn:microsoft.com/office/officeart/2005/8/layout/chevron2"/>
    <dgm:cxn modelId="{D35EAE92-6440-47A7-A97B-434831237701}" srcId="{1951BF69-0677-4E0A-B5B1-A989C36B8C6F}" destId="{4FF30D1F-4474-491D-A3B5-3A75640674BE}" srcOrd="1" destOrd="0" parTransId="{136ED609-5579-4385-A068-58E0EBED8EF5}" sibTransId="{81851DC2-9F7B-4EFE-90F4-F1D76E17FBC2}"/>
    <dgm:cxn modelId="{8676249C-CE7A-4A73-8CAF-C32E364CFB72}" srcId="{5712038C-5F36-4CEB-8085-D91CA80B833A}" destId="{3B6A99A1-C499-48AF-92CD-6819921101EC}" srcOrd="2" destOrd="0" parTransId="{FFB96DDA-BB39-4B14-8E10-0FC3D76C459F}" sibTransId="{8CC62954-C8FB-4C9A-AF94-362EBEF7A900}"/>
    <dgm:cxn modelId="{B6592C9E-206B-4193-A762-F3C853EE5DB0}" srcId="{B754DBE2-9936-43F0-9802-BE3DBA37BF0A}" destId="{6B3C15A0-3FD8-48F9-9A3C-C9F0F04E00CA}" srcOrd="0" destOrd="0" parTransId="{474444B9-F1E2-4B51-A825-0E2B0E376760}" sibTransId="{C6ABFFF8-E0FA-4F9B-BF23-20D9435D8A65}"/>
    <dgm:cxn modelId="{A48375A2-0576-4B75-8E95-B56C6C8A5215}" type="presOf" srcId="{EEFB35A2-7E6B-4368-9220-3FD6017644B0}" destId="{343F03D2-3123-4A20-987B-DD80E6EA84EA}" srcOrd="0" destOrd="4" presId="urn:microsoft.com/office/officeart/2005/8/layout/chevron2"/>
    <dgm:cxn modelId="{7359CEB3-AFD0-4257-BDC3-56D47ADC8520}" srcId="{6B3C15A0-3FD8-48F9-9A3C-C9F0F04E00CA}" destId="{54AF4457-B13D-4F1B-8AD9-0CD04D2146DD}" srcOrd="1" destOrd="0" parTransId="{B30FC7EC-7BDC-4745-BBA4-CD703C10BB23}" sibTransId="{13CBA7C6-8BA6-4A5F-BC57-8422330CF68D}"/>
    <dgm:cxn modelId="{BA05D7B3-CCFE-4203-B7A8-32B69A02966B}" type="presOf" srcId="{47E8BA33-AB9A-4531-90E2-EE000CA9C7FD}" destId="{343F03D2-3123-4A20-987B-DD80E6EA84EA}" srcOrd="0" destOrd="2" presId="urn:microsoft.com/office/officeart/2005/8/layout/chevron2"/>
    <dgm:cxn modelId="{92E304B7-5E2C-4E8F-9EE0-89B1C8FF79C1}" type="presOf" srcId="{5712038C-5F36-4CEB-8085-D91CA80B833A}" destId="{868D230E-DAB2-42DF-9B96-0A32892F4F75}" srcOrd="0" destOrd="0" presId="urn:microsoft.com/office/officeart/2005/8/layout/chevron2"/>
    <dgm:cxn modelId="{4F8005BB-7E07-46E8-87E4-E64068A3EA83}" srcId="{5712038C-5F36-4CEB-8085-D91CA80B833A}" destId="{9EA28C36-4B12-4FF3-BFDE-C2BC4C3F08D1}" srcOrd="0" destOrd="0" parTransId="{DF493186-C854-48CD-949C-501529325CE8}" sibTransId="{47C4F4EC-245C-47EF-A46C-8B97B656EBE7}"/>
    <dgm:cxn modelId="{B861AAC1-F1D9-4C4D-89DD-7BA35593A11E}" type="presOf" srcId="{B754DBE2-9936-43F0-9802-BE3DBA37BF0A}" destId="{F4FEBCFD-512E-4249-8D65-C215AB30A120}" srcOrd="0" destOrd="0" presId="urn:microsoft.com/office/officeart/2005/8/layout/chevron2"/>
    <dgm:cxn modelId="{B12D8ACB-B375-480B-8F57-E12E957BAE9A}" srcId="{B754DBE2-9936-43F0-9802-BE3DBA37BF0A}" destId="{5712038C-5F36-4CEB-8085-D91CA80B833A}" srcOrd="2" destOrd="0" parTransId="{16F3818D-0CF1-4CAA-91CC-63412258391A}" sibTransId="{32842F37-BD9F-40FC-A39F-CFC8A5CBE887}"/>
    <dgm:cxn modelId="{4302C6D5-517F-4F76-BA48-3BFC1A238C4D}" type="presOf" srcId="{3B6A99A1-C499-48AF-92CD-6819921101EC}" destId="{763EC28C-2EE5-4E5B-80DF-9E1F5EDC54A5}" srcOrd="0" destOrd="2" presId="urn:microsoft.com/office/officeart/2005/8/layout/chevron2"/>
    <dgm:cxn modelId="{6FC441E6-71BB-43B8-BC71-8512FDB66176}" type="presOf" srcId="{4F5174A5-2A30-40D3-97E6-59E5C2187CE9}" destId="{763EC28C-2EE5-4E5B-80DF-9E1F5EDC54A5}" srcOrd="0" destOrd="3" presId="urn:microsoft.com/office/officeart/2005/8/layout/chevron2"/>
    <dgm:cxn modelId="{84756CE6-A9C4-4F68-8DDD-095152306EFE}" type="presOf" srcId="{4FF30D1F-4474-491D-A3B5-3A75640674BE}" destId="{343F03D2-3123-4A20-987B-DD80E6EA84EA}" srcOrd="0" destOrd="1" presId="urn:microsoft.com/office/officeart/2005/8/layout/chevron2"/>
    <dgm:cxn modelId="{E0E77CEC-265A-4621-9AFF-1072CE1FF80B}" srcId="{6B3C15A0-3FD8-48F9-9A3C-C9F0F04E00CA}" destId="{C13A8FFF-074B-4FF0-B483-95954F202F35}" srcOrd="0" destOrd="0" parTransId="{5CD7E4F9-DAF3-4CD5-8A88-5D2E7ACA8E30}" sibTransId="{98CC8780-8FDF-4F4F-AA2F-73ADC5A038BF}"/>
    <dgm:cxn modelId="{F44D95EF-FDA3-42B3-B664-9712B21AD85A}" type="presOf" srcId="{54AF4457-B13D-4F1B-8AD9-0CD04D2146DD}" destId="{01EF0E0E-1510-4273-8221-B55953656A46}" srcOrd="0" destOrd="1" presId="urn:microsoft.com/office/officeart/2005/8/layout/chevron2"/>
    <dgm:cxn modelId="{6CDFF1F1-1BFE-404B-84AB-31A5129A1C22}" srcId="{6B3C15A0-3FD8-48F9-9A3C-C9F0F04E00CA}" destId="{9FDF8606-E78A-429B-B860-AF3A24B9255B}" srcOrd="4" destOrd="0" parTransId="{DADBE313-C3EC-4227-A867-44A8833E899A}" sibTransId="{427345D2-C5E7-4DDC-A711-BE2AE4783AF9}"/>
    <dgm:cxn modelId="{ED00BFF2-4DEF-4B09-963A-3C5240D5B0A5}" srcId="{5712038C-5F36-4CEB-8085-D91CA80B833A}" destId="{4F5174A5-2A30-40D3-97E6-59E5C2187CE9}" srcOrd="3" destOrd="0" parTransId="{19C6038D-D551-43DA-804A-3392892C5591}" sibTransId="{45775A41-E693-4B79-B88A-CD936B501C93}"/>
    <dgm:cxn modelId="{BC85F5F2-2804-404C-87F4-6C249CCB2A35}" type="presOf" srcId="{0A539A18-5CD3-4630-97D1-8F3FBC45C9EE}" destId="{343F03D2-3123-4A20-987B-DD80E6EA84EA}" srcOrd="0" destOrd="0" presId="urn:microsoft.com/office/officeart/2005/8/layout/chevron2"/>
    <dgm:cxn modelId="{E4DFA2F7-0F6E-48A5-A4FD-BEED2A729B76}" type="presOf" srcId="{6B3C15A0-3FD8-48F9-9A3C-C9F0F04E00CA}" destId="{E0154A77-CDAC-4608-809A-3175ED4CEB7A}" srcOrd="0" destOrd="0" presId="urn:microsoft.com/office/officeart/2005/8/layout/chevron2"/>
    <dgm:cxn modelId="{1BFC53F8-5626-4D33-A61A-FD444CDBBD17}" type="presOf" srcId="{C13A8FFF-074B-4FF0-B483-95954F202F35}" destId="{01EF0E0E-1510-4273-8221-B55953656A46}" srcOrd="0" destOrd="0" presId="urn:microsoft.com/office/officeart/2005/8/layout/chevron2"/>
    <dgm:cxn modelId="{CA6C90FA-7D82-492E-A676-619539E5B5C1}" srcId="{1951BF69-0677-4E0A-B5B1-A989C36B8C6F}" destId="{47E8BA33-AB9A-4531-90E2-EE000CA9C7FD}" srcOrd="2" destOrd="0" parTransId="{DECCB53E-F207-4BCF-9065-E03D22A227DC}" sibTransId="{18EF670C-18C8-4B2E-B6E8-C8425E40520E}"/>
    <dgm:cxn modelId="{5A96E29D-4E6A-4FDF-ADD7-B90F0B602BE4}" type="presParOf" srcId="{F4FEBCFD-512E-4249-8D65-C215AB30A120}" destId="{CA828A44-992D-4BAC-AAD9-54B983400AFC}" srcOrd="0" destOrd="0" presId="urn:microsoft.com/office/officeart/2005/8/layout/chevron2"/>
    <dgm:cxn modelId="{33892848-4CEA-420C-950A-E98905E497D1}" type="presParOf" srcId="{CA828A44-992D-4BAC-AAD9-54B983400AFC}" destId="{E0154A77-CDAC-4608-809A-3175ED4CEB7A}" srcOrd="0" destOrd="0" presId="urn:microsoft.com/office/officeart/2005/8/layout/chevron2"/>
    <dgm:cxn modelId="{2B5F9D81-034E-4D79-9493-167D7D660D2C}" type="presParOf" srcId="{CA828A44-992D-4BAC-AAD9-54B983400AFC}" destId="{01EF0E0E-1510-4273-8221-B55953656A46}" srcOrd="1" destOrd="0" presId="urn:microsoft.com/office/officeart/2005/8/layout/chevron2"/>
    <dgm:cxn modelId="{3CA95EBA-3815-40E1-A5AB-A9384991125C}" type="presParOf" srcId="{F4FEBCFD-512E-4249-8D65-C215AB30A120}" destId="{09A9ED60-984A-45B1-A2A1-14AB05B38593}" srcOrd="1" destOrd="0" presId="urn:microsoft.com/office/officeart/2005/8/layout/chevron2"/>
    <dgm:cxn modelId="{93FED73C-853F-4ECE-A934-AD77F2350F16}" type="presParOf" srcId="{F4FEBCFD-512E-4249-8D65-C215AB30A120}" destId="{F6104245-CDB2-435A-ACA4-F96765ED7819}" srcOrd="2" destOrd="0" presId="urn:microsoft.com/office/officeart/2005/8/layout/chevron2"/>
    <dgm:cxn modelId="{AF74F37D-B52E-4775-94FD-DDA8E97727A0}" type="presParOf" srcId="{F6104245-CDB2-435A-ACA4-F96765ED7819}" destId="{B18558DB-2C7F-44EF-984F-0C805407E864}" srcOrd="0" destOrd="0" presId="urn:microsoft.com/office/officeart/2005/8/layout/chevron2"/>
    <dgm:cxn modelId="{7088E347-4613-4462-A072-55AA0D42B493}" type="presParOf" srcId="{F6104245-CDB2-435A-ACA4-F96765ED7819}" destId="{343F03D2-3123-4A20-987B-DD80E6EA84EA}" srcOrd="1" destOrd="0" presId="urn:microsoft.com/office/officeart/2005/8/layout/chevron2"/>
    <dgm:cxn modelId="{05C7E6EC-A3F5-412F-AACD-4AE7CB4F81E3}" type="presParOf" srcId="{F4FEBCFD-512E-4249-8D65-C215AB30A120}" destId="{2D7384CF-36CA-4AD5-A751-6555809A650F}" srcOrd="3" destOrd="0" presId="urn:microsoft.com/office/officeart/2005/8/layout/chevron2"/>
    <dgm:cxn modelId="{DC6643C4-25DF-465D-B73A-FB11CEE360E5}" type="presParOf" srcId="{F4FEBCFD-512E-4249-8D65-C215AB30A120}" destId="{72C428E7-AEEE-49F9-A78F-839E1A7769F3}" srcOrd="4" destOrd="0" presId="urn:microsoft.com/office/officeart/2005/8/layout/chevron2"/>
    <dgm:cxn modelId="{911C290D-9265-412C-A242-FB4C6BC6629E}" type="presParOf" srcId="{72C428E7-AEEE-49F9-A78F-839E1A7769F3}" destId="{868D230E-DAB2-42DF-9B96-0A32892F4F75}" srcOrd="0" destOrd="0" presId="urn:microsoft.com/office/officeart/2005/8/layout/chevron2"/>
    <dgm:cxn modelId="{FC93E8DC-88C7-43AA-9798-21DCD2D1F1D5}" type="presParOf" srcId="{72C428E7-AEEE-49F9-A78F-839E1A7769F3}" destId="{763EC28C-2EE5-4E5B-80DF-9E1F5EDC54A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6ACD6C-0896-4BF8-9974-1D2EC90AB441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B54541A-73BE-4227-B25E-9D84C3ACA2E1}">
      <dgm:prSet phldrT="[Text]"/>
      <dgm:spPr/>
      <dgm:t>
        <a:bodyPr/>
        <a:lstStyle/>
        <a:p>
          <a:endParaRPr lang="en-GB" dirty="0"/>
        </a:p>
      </dgm:t>
    </dgm:pt>
    <dgm:pt modelId="{DF4B518D-5DD7-4408-BF61-736D5E543490}" type="parTrans" cxnId="{8647CB5B-0FC6-492E-9937-2A780D5343E9}">
      <dgm:prSet/>
      <dgm:spPr/>
      <dgm:t>
        <a:bodyPr/>
        <a:lstStyle/>
        <a:p>
          <a:endParaRPr lang="en-GB"/>
        </a:p>
      </dgm:t>
    </dgm:pt>
    <dgm:pt modelId="{614C8E55-9AE2-4AE3-9F66-D71113DBEC92}" type="sibTrans" cxnId="{8647CB5B-0FC6-492E-9937-2A780D5343E9}">
      <dgm:prSet/>
      <dgm:spPr/>
      <dgm:t>
        <a:bodyPr/>
        <a:lstStyle/>
        <a:p>
          <a:endParaRPr lang="en-GB"/>
        </a:p>
      </dgm:t>
    </dgm:pt>
    <dgm:pt modelId="{C042CB83-6B7F-4705-B741-2669264BFAA2}">
      <dgm:prSet phldrT="[Text]" phldr="1"/>
      <dgm:spPr/>
      <dgm:t>
        <a:bodyPr/>
        <a:lstStyle/>
        <a:p>
          <a:endParaRPr lang="en-GB"/>
        </a:p>
      </dgm:t>
    </dgm:pt>
    <dgm:pt modelId="{7C146D9B-295A-4E2C-9E26-3B8B74AEC912}" type="parTrans" cxnId="{EDDA86C4-ED1B-4F13-BF25-F642329589DA}">
      <dgm:prSet/>
      <dgm:spPr/>
      <dgm:t>
        <a:bodyPr/>
        <a:lstStyle/>
        <a:p>
          <a:endParaRPr lang="en-GB"/>
        </a:p>
      </dgm:t>
    </dgm:pt>
    <dgm:pt modelId="{089A2493-8E76-4FEC-9763-871E758D6E18}" type="sibTrans" cxnId="{EDDA86C4-ED1B-4F13-BF25-F642329589DA}">
      <dgm:prSet/>
      <dgm:spPr/>
      <dgm:t>
        <a:bodyPr/>
        <a:lstStyle/>
        <a:p>
          <a:endParaRPr lang="en-GB"/>
        </a:p>
      </dgm:t>
    </dgm:pt>
    <dgm:pt modelId="{13B6909A-7D67-4DB7-9441-B0007225260F}">
      <dgm:prSet/>
      <dgm:spPr/>
      <dgm:t>
        <a:bodyPr/>
        <a:lstStyle/>
        <a:p>
          <a:endParaRPr lang="en-GB"/>
        </a:p>
      </dgm:t>
    </dgm:pt>
    <dgm:pt modelId="{67E43CA2-81A6-4FA9-9D16-BABE4932BA7E}" type="parTrans" cxnId="{44E9EE98-9D2B-4873-A3E4-AB1BB3D9E0B0}">
      <dgm:prSet/>
      <dgm:spPr/>
      <dgm:t>
        <a:bodyPr/>
        <a:lstStyle/>
        <a:p>
          <a:endParaRPr lang="en-GB"/>
        </a:p>
      </dgm:t>
    </dgm:pt>
    <dgm:pt modelId="{B202A833-062A-432B-9D77-BCD57AC4A209}" type="sibTrans" cxnId="{44E9EE98-9D2B-4873-A3E4-AB1BB3D9E0B0}">
      <dgm:prSet/>
      <dgm:spPr/>
      <dgm:t>
        <a:bodyPr/>
        <a:lstStyle/>
        <a:p>
          <a:endParaRPr lang="en-GB"/>
        </a:p>
      </dgm:t>
    </dgm:pt>
    <dgm:pt modelId="{D551F888-9688-4717-BAC5-FC20BA52C0A0}">
      <dgm:prSet phldrT="[Text]"/>
      <dgm:spPr/>
      <dgm:t>
        <a:bodyPr/>
        <a:lstStyle/>
        <a:p>
          <a:endParaRPr lang="en-GB" dirty="0"/>
        </a:p>
      </dgm:t>
    </dgm:pt>
    <dgm:pt modelId="{E197B891-338B-4CE8-A981-E8FEB184AE8D}" type="parTrans" cxnId="{0CEEC8CF-6038-43CF-AEA5-53D63391B8B2}">
      <dgm:prSet/>
      <dgm:spPr/>
      <dgm:t>
        <a:bodyPr/>
        <a:lstStyle/>
        <a:p>
          <a:endParaRPr lang="en-GB"/>
        </a:p>
      </dgm:t>
    </dgm:pt>
    <dgm:pt modelId="{1FDC3B3F-CA6D-405A-A830-97D23A1392D9}" type="sibTrans" cxnId="{0CEEC8CF-6038-43CF-AEA5-53D63391B8B2}">
      <dgm:prSet/>
      <dgm:spPr/>
      <dgm:t>
        <a:bodyPr/>
        <a:lstStyle/>
        <a:p>
          <a:endParaRPr lang="en-GB"/>
        </a:p>
      </dgm:t>
    </dgm:pt>
    <dgm:pt modelId="{B64089F1-6D2F-4B6C-8938-F995AC77DBCD}" type="pres">
      <dgm:prSet presAssocID="{E06ACD6C-0896-4BF8-9974-1D2EC90AB441}" presName="compositeShape" presStyleCnt="0">
        <dgm:presLayoutVars>
          <dgm:chMax val="2"/>
          <dgm:dir/>
          <dgm:resizeHandles val="exact"/>
        </dgm:presLayoutVars>
      </dgm:prSet>
      <dgm:spPr/>
    </dgm:pt>
    <dgm:pt modelId="{B6A4E61B-1C9F-493F-89FC-5D7BF1DA41BC}" type="pres">
      <dgm:prSet presAssocID="{E06ACD6C-0896-4BF8-9974-1D2EC90AB441}" presName="divider" presStyleLbl="fgShp" presStyleIdx="0" presStyleCnt="1"/>
      <dgm:spPr/>
    </dgm:pt>
    <dgm:pt modelId="{9C1B40AF-7823-49A0-B6EF-7B8C02CC9D2D}" type="pres">
      <dgm:prSet presAssocID="{2B54541A-73BE-4227-B25E-9D84C3ACA2E1}" presName="downArrow" presStyleLbl="node1" presStyleIdx="0" presStyleCnt="2"/>
      <dgm:spPr/>
    </dgm:pt>
    <dgm:pt modelId="{EE92518E-86F8-45B1-BA39-4371D51CBF9C}" type="pres">
      <dgm:prSet presAssocID="{2B54541A-73BE-4227-B25E-9D84C3ACA2E1}" presName="downArrowText" presStyleLbl="revTx" presStyleIdx="0" presStyleCnt="2">
        <dgm:presLayoutVars>
          <dgm:bulletEnabled val="1"/>
        </dgm:presLayoutVars>
      </dgm:prSet>
      <dgm:spPr/>
    </dgm:pt>
    <dgm:pt modelId="{6EE92F07-E332-4C8E-AB9A-4B28ED0FD6AC}" type="pres">
      <dgm:prSet presAssocID="{D551F888-9688-4717-BAC5-FC20BA52C0A0}" presName="upArrow" presStyleLbl="node1" presStyleIdx="1" presStyleCnt="2"/>
      <dgm:spPr/>
    </dgm:pt>
    <dgm:pt modelId="{54C7A80B-9077-43BD-9BB2-723A64485F77}" type="pres">
      <dgm:prSet presAssocID="{D551F888-9688-4717-BAC5-FC20BA52C0A0}" presName="upArrowText" presStyleLbl="revTx" presStyleIdx="1" presStyleCnt="2">
        <dgm:presLayoutVars>
          <dgm:bulletEnabled val="1"/>
        </dgm:presLayoutVars>
      </dgm:prSet>
      <dgm:spPr/>
    </dgm:pt>
  </dgm:ptLst>
  <dgm:cxnLst>
    <dgm:cxn modelId="{8647CB5B-0FC6-492E-9937-2A780D5343E9}" srcId="{E06ACD6C-0896-4BF8-9974-1D2EC90AB441}" destId="{2B54541A-73BE-4227-B25E-9D84C3ACA2E1}" srcOrd="0" destOrd="0" parTransId="{DF4B518D-5DD7-4408-BF61-736D5E543490}" sibTransId="{614C8E55-9AE2-4AE3-9F66-D71113DBEC92}"/>
    <dgm:cxn modelId="{B029B742-B33A-427E-8967-820ED8794E54}" type="presOf" srcId="{E06ACD6C-0896-4BF8-9974-1D2EC90AB441}" destId="{B64089F1-6D2F-4B6C-8938-F995AC77DBCD}" srcOrd="0" destOrd="0" presId="urn:microsoft.com/office/officeart/2005/8/layout/arrow3"/>
    <dgm:cxn modelId="{44E9EE98-9D2B-4873-A3E4-AB1BB3D9E0B0}" srcId="{E06ACD6C-0896-4BF8-9974-1D2EC90AB441}" destId="{13B6909A-7D67-4DB7-9441-B0007225260F}" srcOrd="3" destOrd="0" parTransId="{67E43CA2-81A6-4FA9-9D16-BABE4932BA7E}" sibTransId="{B202A833-062A-432B-9D77-BCD57AC4A209}"/>
    <dgm:cxn modelId="{D2D8D9B4-A93E-4E9D-BC0A-BB61112441CC}" type="presOf" srcId="{D551F888-9688-4717-BAC5-FC20BA52C0A0}" destId="{54C7A80B-9077-43BD-9BB2-723A64485F77}" srcOrd="0" destOrd="0" presId="urn:microsoft.com/office/officeart/2005/8/layout/arrow3"/>
    <dgm:cxn modelId="{EDDA86C4-ED1B-4F13-BF25-F642329589DA}" srcId="{E06ACD6C-0896-4BF8-9974-1D2EC90AB441}" destId="{C042CB83-6B7F-4705-B741-2669264BFAA2}" srcOrd="2" destOrd="0" parTransId="{7C146D9B-295A-4E2C-9E26-3B8B74AEC912}" sibTransId="{089A2493-8E76-4FEC-9763-871E758D6E18}"/>
    <dgm:cxn modelId="{0CEEC8CF-6038-43CF-AEA5-53D63391B8B2}" srcId="{E06ACD6C-0896-4BF8-9974-1D2EC90AB441}" destId="{D551F888-9688-4717-BAC5-FC20BA52C0A0}" srcOrd="1" destOrd="0" parTransId="{E197B891-338B-4CE8-A981-E8FEB184AE8D}" sibTransId="{1FDC3B3F-CA6D-405A-A830-97D23A1392D9}"/>
    <dgm:cxn modelId="{898E19E1-D8DF-4C12-81D6-E78FA4B0D070}" type="presOf" srcId="{2B54541A-73BE-4227-B25E-9D84C3ACA2E1}" destId="{EE92518E-86F8-45B1-BA39-4371D51CBF9C}" srcOrd="0" destOrd="0" presId="urn:microsoft.com/office/officeart/2005/8/layout/arrow3"/>
    <dgm:cxn modelId="{8C1E5898-51A8-418B-8621-E8A255F6C316}" type="presParOf" srcId="{B64089F1-6D2F-4B6C-8938-F995AC77DBCD}" destId="{B6A4E61B-1C9F-493F-89FC-5D7BF1DA41BC}" srcOrd="0" destOrd="0" presId="urn:microsoft.com/office/officeart/2005/8/layout/arrow3"/>
    <dgm:cxn modelId="{309131EB-2407-44C7-8160-137F82677A67}" type="presParOf" srcId="{B64089F1-6D2F-4B6C-8938-F995AC77DBCD}" destId="{9C1B40AF-7823-49A0-B6EF-7B8C02CC9D2D}" srcOrd="1" destOrd="0" presId="urn:microsoft.com/office/officeart/2005/8/layout/arrow3"/>
    <dgm:cxn modelId="{26B69E86-032F-4E25-A8C4-D522C6FB411B}" type="presParOf" srcId="{B64089F1-6D2F-4B6C-8938-F995AC77DBCD}" destId="{EE92518E-86F8-45B1-BA39-4371D51CBF9C}" srcOrd="2" destOrd="0" presId="urn:microsoft.com/office/officeart/2005/8/layout/arrow3"/>
    <dgm:cxn modelId="{545041B5-0513-475F-970B-4EC8F5780E45}" type="presParOf" srcId="{B64089F1-6D2F-4B6C-8938-F995AC77DBCD}" destId="{6EE92F07-E332-4C8E-AB9A-4B28ED0FD6AC}" srcOrd="3" destOrd="0" presId="urn:microsoft.com/office/officeart/2005/8/layout/arrow3"/>
    <dgm:cxn modelId="{005EDEBC-3CF5-4B49-B601-63B8E27F05E5}" type="presParOf" srcId="{B64089F1-6D2F-4B6C-8938-F995AC77DBCD}" destId="{54C7A80B-9077-43BD-9BB2-723A64485F77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154A77-CDAC-4608-809A-3175ED4CEB7A}">
      <dsp:nvSpPr>
        <dsp:cNvPr id="0" name=""/>
        <dsp:cNvSpPr/>
      </dsp:nvSpPr>
      <dsp:spPr>
        <a:xfrm rot="5400000">
          <a:off x="-311182" y="318013"/>
          <a:ext cx="2074549" cy="145218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300" kern="1200" dirty="0"/>
        </a:p>
      </dsp:txBody>
      <dsp:txXfrm rot="-5400000">
        <a:off x="1" y="732922"/>
        <a:ext cx="1452184" cy="622365"/>
      </dsp:txXfrm>
    </dsp:sp>
    <dsp:sp modelId="{01EF0E0E-1510-4273-8221-B55953656A46}">
      <dsp:nvSpPr>
        <dsp:cNvPr id="0" name=""/>
        <dsp:cNvSpPr/>
      </dsp:nvSpPr>
      <dsp:spPr>
        <a:xfrm rot="5400000">
          <a:off x="3110977" y="-1651961"/>
          <a:ext cx="1348456" cy="466604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A rectangular window is cut in the </a:t>
          </a:r>
          <a:r>
            <a:rPr lang="en-GB" sz="1600" kern="1200" dirty="0" err="1"/>
            <a:t>buccal</a:t>
          </a:r>
          <a:r>
            <a:rPr lang="en-GB" sz="1600" kern="1200" dirty="0"/>
            <a:t> cortical plate using </a:t>
          </a:r>
          <a:r>
            <a:rPr lang="en-GB" sz="1600" kern="1200" dirty="0" err="1"/>
            <a:t>Piezomed</a:t>
          </a:r>
          <a:r>
            <a:rPr lang="en-GB" sz="1600" kern="1200" dirty="0"/>
            <a:t> instruments. Two holes were made to facilitate blood circulation during healing.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The removed bone window is stored in HBSS solution until the end of the procedure.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600" kern="1200" dirty="0"/>
        </a:p>
      </dsp:txBody>
      <dsp:txXfrm rot="-5400000">
        <a:off x="1452184" y="72658"/>
        <a:ext cx="4600216" cy="1216804"/>
      </dsp:txXfrm>
    </dsp:sp>
    <dsp:sp modelId="{B18558DB-2C7F-44EF-984F-0C805407E864}">
      <dsp:nvSpPr>
        <dsp:cNvPr id="0" name=""/>
        <dsp:cNvSpPr/>
      </dsp:nvSpPr>
      <dsp:spPr>
        <a:xfrm rot="5400000">
          <a:off x="-311182" y="2202853"/>
          <a:ext cx="2074549" cy="145218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300" kern="1200" dirty="0"/>
        </a:p>
      </dsp:txBody>
      <dsp:txXfrm rot="-5400000">
        <a:off x="1" y="2617762"/>
        <a:ext cx="1452184" cy="622365"/>
      </dsp:txXfrm>
    </dsp:sp>
    <dsp:sp modelId="{343F03D2-3123-4A20-987B-DD80E6EA84EA}">
      <dsp:nvSpPr>
        <dsp:cNvPr id="0" name=""/>
        <dsp:cNvSpPr/>
      </dsp:nvSpPr>
      <dsp:spPr>
        <a:xfrm rot="5400000">
          <a:off x="3110977" y="232878"/>
          <a:ext cx="1348456" cy="466604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granulation tissue exposed;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ultrasonic preparation of </a:t>
          </a:r>
          <a:r>
            <a:rPr lang="en-GB" sz="1800" kern="1200" dirty="0" err="1"/>
            <a:t>resected</a:t>
          </a:r>
          <a:r>
            <a:rPr lang="en-GB" sz="1800" kern="1200" dirty="0"/>
            <a:t> root tip;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 err="1"/>
            <a:t>Bioceramic</a:t>
          </a:r>
          <a:r>
            <a:rPr lang="en-GB" sz="1800" kern="1200" dirty="0"/>
            <a:t> root end filling.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800" kern="1200" dirty="0"/>
        </a:p>
      </dsp:txBody>
      <dsp:txXfrm rot="-5400000">
        <a:off x="1452184" y="1957497"/>
        <a:ext cx="4600216" cy="1216804"/>
      </dsp:txXfrm>
    </dsp:sp>
    <dsp:sp modelId="{868D230E-DAB2-42DF-9B96-0A32892F4F75}">
      <dsp:nvSpPr>
        <dsp:cNvPr id="0" name=""/>
        <dsp:cNvSpPr/>
      </dsp:nvSpPr>
      <dsp:spPr>
        <a:xfrm rot="5400000">
          <a:off x="-311182" y="4087693"/>
          <a:ext cx="2074549" cy="145218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300" kern="1200" dirty="0"/>
        </a:p>
      </dsp:txBody>
      <dsp:txXfrm rot="-5400000">
        <a:off x="1" y="4502602"/>
        <a:ext cx="1452184" cy="622365"/>
      </dsp:txXfrm>
    </dsp:sp>
    <dsp:sp modelId="{763EC28C-2EE5-4E5B-80DF-9E1F5EDC54A5}">
      <dsp:nvSpPr>
        <dsp:cNvPr id="0" name=""/>
        <dsp:cNvSpPr/>
      </dsp:nvSpPr>
      <dsp:spPr>
        <a:xfrm rot="5400000">
          <a:off x="3110977" y="2117718"/>
          <a:ext cx="1348456" cy="466604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Bone window being replaced;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 bone window replaced wedging in collagen membrane;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Two collagen membranes placed over the bone window;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 sutures placed;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600" kern="1200" dirty="0"/>
        </a:p>
      </dsp:txBody>
      <dsp:txXfrm rot="-5400000">
        <a:off x="1452184" y="3842337"/>
        <a:ext cx="4600216" cy="12168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A4E61B-1C9F-493F-89FC-5D7BF1DA41BC}">
      <dsp:nvSpPr>
        <dsp:cNvPr id="0" name=""/>
        <dsp:cNvSpPr/>
      </dsp:nvSpPr>
      <dsp:spPr>
        <a:xfrm rot="21300000">
          <a:off x="23572" y="2123343"/>
          <a:ext cx="7634238" cy="874235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1B40AF-7823-49A0-B6EF-7B8C02CC9D2D}">
      <dsp:nvSpPr>
        <dsp:cNvPr id="0" name=""/>
        <dsp:cNvSpPr/>
      </dsp:nvSpPr>
      <dsp:spPr>
        <a:xfrm>
          <a:off x="921765" y="256046"/>
          <a:ext cx="2304414" cy="2048368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92518E-86F8-45B1-BA39-4371D51CBF9C}">
      <dsp:nvSpPr>
        <dsp:cNvPr id="0" name=""/>
        <dsp:cNvSpPr/>
      </dsp:nvSpPr>
      <dsp:spPr>
        <a:xfrm>
          <a:off x="4071132" y="0"/>
          <a:ext cx="2458042" cy="2150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 dirty="0"/>
        </a:p>
      </dsp:txBody>
      <dsp:txXfrm>
        <a:off x="4071132" y="0"/>
        <a:ext cx="2458042" cy="2150787"/>
      </dsp:txXfrm>
    </dsp:sp>
    <dsp:sp modelId="{6EE92F07-E332-4C8E-AB9A-4B28ED0FD6AC}">
      <dsp:nvSpPr>
        <dsp:cNvPr id="0" name=""/>
        <dsp:cNvSpPr/>
      </dsp:nvSpPr>
      <dsp:spPr>
        <a:xfrm>
          <a:off x="4455202" y="2816507"/>
          <a:ext cx="2304414" cy="2048368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C7A80B-9077-43BD-9BB2-723A64485F77}">
      <dsp:nvSpPr>
        <dsp:cNvPr id="0" name=""/>
        <dsp:cNvSpPr/>
      </dsp:nvSpPr>
      <dsp:spPr>
        <a:xfrm>
          <a:off x="1152207" y="2970134"/>
          <a:ext cx="2458042" cy="2150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 dirty="0"/>
        </a:p>
      </dsp:txBody>
      <dsp:txXfrm>
        <a:off x="1152207" y="2970134"/>
        <a:ext cx="2458042" cy="21507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45346-C9F0-4880-B9AA-434BB4BAE9BC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F5BFAD-06DF-4646-B15D-2E84D1D8D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146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 Rounded MT Bold" panose="020F0704030504030204" pitchFamily="34" charset="0"/>
              </a:rPr>
              <a:t>The full contact of the retractor tip on the bone provides a secure, stable hold, eliminating sudden or creeping slippage that results in traumatized tissue, swelling, and painful healing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36D915-F9F9-4DA2-A849-E9AF5E723CFF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Multipurpose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36D915-F9F9-4DA2-A849-E9AF5E723CFF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163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 Rounded MT Bold" panose="020F0704030504030204" pitchFamily="34" charset="0"/>
              </a:rPr>
              <a:t>the smaller the osteotomy, the faster the</a:t>
            </a:r>
          </a:p>
          <a:p>
            <a:r>
              <a:rPr lang="en-IN" dirty="0">
                <a:latin typeface="Arial Rounded MT Bold" panose="020F0704030504030204" pitchFamily="34" charset="0"/>
              </a:rPr>
              <a:t>healing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36D915-F9F9-4DA2-A849-E9AF5E723CFF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425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 Rounded MT Bold" panose="020F0704030504030204" pitchFamily="34" charset="0"/>
              </a:rPr>
              <a:t>Newly designed longer fine-toothed saw tips of</a:t>
            </a:r>
            <a:r>
              <a:rPr lang="en-US" baseline="0" dirty="0">
                <a:latin typeface="Arial Rounded MT Bold" panose="020F0704030504030204" pitchFamily="34" charset="0"/>
              </a:rPr>
              <a:t> </a:t>
            </a:r>
            <a:r>
              <a:rPr lang="en-US" dirty="0">
                <a:latin typeface="Arial Rounded MT Bold" panose="020F0704030504030204" pitchFamily="34" charset="0"/>
              </a:rPr>
              <a:t>10 mm are used to create a rectangular-shaped bone</a:t>
            </a:r>
            <a:r>
              <a:rPr lang="en-US" baseline="0" dirty="0">
                <a:latin typeface="Arial Rounded MT Bold" panose="020F0704030504030204" pitchFamily="34" charset="0"/>
              </a:rPr>
              <a:t> </a:t>
            </a:r>
            <a:r>
              <a:rPr lang="en-US" dirty="0">
                <a:latin typeface="Arial Rounded MT Bold" panose="020F0704030504030204" pitchFamily="34" charset="0"/>
              </a:rPr>
              <a:t>window to uncover the area of the lesion and the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apices of the roots The buccal window</a:t>
            </a:r>
            <a:r>
              <a:rPr lang="en-US" baseline="0" dirty="0">
                <a:latin typeface="Arial Rounded MT Bold" panose="020F0704030504030204" pitchFamily="34" charset="0"/>
              </a:rPr>
              <a:t> </a:t>
            </a:r>
            <a:r>
              <a:rPr lang="en-US" dirty="0">
                <a:latin typeface="Arial Rounded MT Bold" panose="020F0704030504030204" pitchFamily="34" charset="0"/>
              </a:rPr>
              <a:t>walls should be cut in a way that they converge </a:t>
            </a:r>
            <a:r>
              <a:rPr lang="en-US" dirty="0" err="1">
                <a:latin typeface="Arial Rounded MT Bold" panose="020F0704030504030204" pitchFamily="34" charset="0"/>
              </a:rPr>
              <a:t>fromthe</a:t>
            </a:r>
            <a:r>
              <a:rPr lang="en-US" dirty="0">
                <a:latin typeface="Arial Rounded MT Bold" panose="020F0704030504030204" pitchFamily="34" charset="0"/>
              </a:rPr>
              <a:t> exterior surface toward the interior surface, creating</a:t>
            </a:r>
            <a:r>
              <a:rPr lang="en-US" baseline="0" dirty="0">
                <a:latin typeface="Arial Rounded MT Bold" panose="020F0704030504030204" pitchFamily="34" charset="0"/>
              </a:rPr>
              <a:t> </a:t>
            </a:r>
            <a:r>
              <a:rPr lang="en-US" dirty="0">
                <a:latin typeface="Arial Rounded MT Bold" panose="020F0704030504030204" pitchFamily="34" charset="0"/>
              </a:rPr>
              <a:t>a resting seat that prevents the plate from sinking</a:t>
            </a:r>
            <a:r>
              <a:rPr lang="en-US" baseline="0" dirty="0">
                <a:latin typeface="Arial Rounded MT Bold" panose="020F0704030504030204" pitchFamily="34" charset="0"/>
              </a:rPr>
              <a:t> </a:t>
            </a:r>
            <a:r>
              <a:rPr lang="en-US" dirty="0">
                <a:latin typeface="Arial Rounded MT Bold" panose="020F0704030504030204" pitchFamily="34" charset="0"/>
              </a:rPr>
              <a:t>internally when repositioned. Two small round holes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helpwith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maintaining good circulation of the</a:t>
            </a:r>
          </a:p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surgical site.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bone window piece is placed in the Hanks balanced 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salt solution (HBSS) (</a:t>
            </a:r>
            <a:endParaRPr lang="en-IN" dirty="0">
              <a:latin typeface="Arial Rounded MT Bold" panose="020F0704030504030204" pitchFamily="34" charset="0"/>
            </a:endParaRP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36D915-F9F9-4DA2-A849-E9AF5E723CFF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899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rectangular window is cut in the buccal cortical</a:t>
            </a:r>
          </a:p>
          <a:p>
            <a:r>
              <a:rPr lang="en-US" dirty="0"/>
              <a:t>plate using </a:t>
            </a:r>
            <a:r>
              <a:rPr lang="en-US" dirty="0" err="1"/>
              <a:t>Piezomed</a:t>
            </a:r>
            <a:r>
              <a:rPr lang="en-US" dirty="0"/>
              <a:t> instruments. Two holes were made to</a:t>
            </a:r>
          </a:p>
          <a:p>
            <a:r>
              <a:rPr lang="en-US" dirty="0"/>
              <a:t>facilitate blood circulation during healing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36D915-F9F9-4DA2-A849-E9AF5E723CFF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84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bone, teeth, and neurovascular spaces are rendered with cone-beam computed</a:t>
            </a:r>
            <a:r>
              <a:rPr lang="en-US" baseline="0" dirty="0"/>
              <a:t> </a:t>
            </a:r>
            <a:r>
              <a:rPr lang="en-US" dirty="0"/>
              <a:t>tomographic imaging. Next, crowns and soft tissues are rendered with an intraoral optical</a:t>
            </a:r>
          </a:p>
          <a:p>
            <a:r>
              <a:rPr lang="en-US" dirty="0"/>
              <a:t>scan, a benchtop optical scan of an impression or cast, or a cone-beam computed</a:t>
            </a:r>
          </a:p>
          <a:p>
            <a:r>
              <a:rPr lang="en-US" dirty="0"/>
              <a:t>tomographic scan of an impression or cast.</a:t>
            </a:r>
          </a:p>
          <a:p>
            <a:r>
              <a:rPr lang="en-US" dirty="0"/>
              <a:t>. Third, these renderings are merged within design</a:t>
            </a:r>
          </a:p>
          <a:p>
            <a:r>
              <a:rPr lang="en-US" dirty="0"/>
              <a:t>software to create a 3D construction containing a virtual model. Finally, guide design is</a:t>
            </a:r>
          </a:p>
          <a:p>
            <a:r>
              <a:rPr lang="en-US" dirty="0"/>
              <a:t>performed on the virtual model for 3D printing. 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Blue Sky Plan software</a:t>
            </a:r>
          </a:p>
          <a:p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36D915-F9F9-4DA2-A849-E9AF5E723CFF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493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 Rounded MT Bold" panose="020F0704030504030204" pitchFamily="34" charset="0"/>
              </a:rPr>
              <a:t>removal of the soft tissue lesion in its entirety is considered unnecessary, as remaining tissue remnants will be incorporated into the new granulation tissue as past of the healing process. 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Even if an epithelial lining were present, a radicular cystic lesion would be significantly disrupted by incomplete curettage and is likely to heal.</a:t>
            </a:r>
            <a:endParaRPr lang="en-IN" dirty="0">
              <a:latin typeface="Arial Rounded MT Bold" panose="020F0704030504030204" pitchFamily="34" charset="0"/>
            </a:endParaRP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36D915-F9F9-4DA2-A849-E9AF5E723CFF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451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1" y="0"/>
            <a:ext cx="12192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2122-EF3F-4F49-A1F3-B0F87D4FBC7F}" type="datetime1">
              <a:rPr lang="en-IN" smtClean="0"/>
              <a:pPr/>
              <a:t>18-04-2023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455-5217-634E-8837-DE300FEFBB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8534401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007890"/>
            <a:ext cx="103632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930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EEAB7-F6BD-D649-8771-AD5CEF76DD8C}" type="datetime1">
              <a:rPr lang="en-IN" smtClean="0"/>
              <a:pPr/>
              <a:t>18-04-2023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455-5217-634E-8837-DE300FEFBB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48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FCF26-7121-2B49-ABEE-D0AA9D7DECFC}" type="datetime1">
              <a:rPr lang="en-IN" smtClean="0"/>
              <a:pPr/>
              <a:t>18-04-2023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455-5217-634E-8837-DE300FEFBB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33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274638"/>
            <a:ext cx="10566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D20EC-739B-504A-A725-6E87C94952C0}" type="datetime1">
              <a:rPr lang="en-IN" smtClean="0"/>
              <a:pPr/>
              <a:t>18-04-2023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455-5217-634E-8837-DE300FEFBB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1" y="1600200"/>
            <a:ext cx="10566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547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4962527"/>
            <a:ext cx="10513484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3462340"/>
            <a:ext cx="10513484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A294-7715-5243-8AB7-6A00D307C028}" type="datetime1">
              <a:rPr lang="en-IN" smtClean="0"/>
              <a:pPr/>
              <a:t>18-04-2023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455-5217-634E-8837-DE300FEFBB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27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49784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1" y="1600200"/>
            <a:ext cx="49784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274638"/>
            <a:ext cx="10566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6908-3EF2-8A42-BA92-5D71A1BD1940}" type="datetime1">
              <a:rPr lang="en-IN" smtClean="0"/>
              <a:pPr/>
              <a:t>18-04-2023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455-5217-634E-8837-DE300FEFBB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635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1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274638"/>
            <a:ext cx="10566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1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5F3BB-A741-8E42-AC96-1291F82DE2D8}" type="datetime1">
              <a:rPr lang="en-IN" smtClean="0"/>
              <a:pPr/>
              <a:t>18-04-2023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455-5217-634E-8837-DE300FEFBB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50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274638"/>
            <a:ext cx="10566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ACDBF-1745-6445-A968-3434D859F77B}" type="datetime1">
              <a:rPr lang="en-IN" smtClean="0"/>
              <a:pPr/>
              <a:t>18-04-2023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455-5217-634E-8837-DE300FEFBB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53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357B9-5589-7746-B484-1F69196E6607}" type="datetime1">
              <a:rPr lang="en-IN" smtClean="0"/>
              <a:pPr/>
              <a:t>18-04-2023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455-5217-634E-8837-DE300FEFBB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22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283200" y="1447800"/>
            <a:ext cx="61976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6864" y="2547893"/>
            <a:ext cx="39624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0E14D-3777-4041-915A-7042DDB9E220}" type="datetime1">
              <a:rPr lang="en-IN" smtClean="0"/>
              <a:pPr/>
              <a:t>18-04-2023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455-5217-634E-8837-DE300FEFBB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13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09792" y="1447800"/>
            <a:ext cx="4559808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1" y="2547892"/>
            <a:ext cx="39624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518D5-5CFB-774A-A31B-CBC00244143F}" type="datetime1">
              <a:rPr lang="en-IN" smtClean="0"/>
              <a:pPr/>
              <a:t>18-04-2023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6455-5217-634E-8837-DE300FEFBB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81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1" y="274638"/>
            <a:ext cx="10566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1600202"/>
            <a:ext cx="1056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0" y="6356352"/>
            <a:ext cx="203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FB155831-1BF0-468E-B325-1BE174C1E82D}" type="datetimeFigureOut">
              <a:rPr lang="en-IN" smtClean="0"/>
              <a:pPr/>
              <a:t>18-04-2023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8401" y="6356352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E8C72535-9F24-411D-89ED-5DF1FCF7A42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729355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10.jpe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37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36.png"/><Relationship Id="rId9" Type="http://schemas.openxmlformats.org/officeDocument/2006/relationships/diagramLayout" Target="../diagrams/layout1.xml"/><Relationship Id="rId1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72343" y="381001"/>
            <a:ext cx="9985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RUNGTA COLLEGE OF DENTAL SCIENCES &amp; RESEARCH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5141" y="2467428"/>
            <a:ext cx="8980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TITLE OF THE TOPIC- </a:t>
            </a:r>
            <a:r>
              <a:rPr lang="en-US" sz="2800" dirty="0">
                <a:solidFill>
                  <a:srgbClr val="FF0000"/>
                </a:solidFill>
                <a:latin typeface="Book Antiqua" panose="02040602050305030304" pitchFamily="18" charset="0"/>
              </a:rPr>
              <a:t>ENDODONTIC SURGERY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8514" y="5229808"/>
            <a:ext cx="11393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DEPARTMENT OF – CONSERVATIVE DENTISTRY AND ENDODONTICS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1" r="15781"/>
          <a:stretch/>
        </p:blipFill>
        <p:spPr>
          <a:xfrm>
            <a:off x="0" y="-14515"/>
            <a:ext cx="1857828" cy="21145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795863-2509-495E-A4D3-2D1EB08AA3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440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4340" y="260649"/>
            <a:ext cx="48424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3200" b="1" dirty="0">
                <a:solidFill>
                  <a:srgbClr val="92D050"/>
                </a:solidFill>
                <a:latin typeface="Arial Rounded MT Bold" panose="020F0704030504030204" pitchFamily="34" charset="0"/>
              </a:rPr>
              <a:t>Osteotomy Instruments</a:t>
            </a:r>
            <a:endParaRPr lang="en-IN" sz="3200" dirty="0">
              <a:solidFill>
                <a:srgbClr val="92D05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3" y="1700808"/>
            <a:ext cx="43719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17" y="3084725"/>
            <a:ext cx="436245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901899" y="1124745"/>
            <a:ext cx="4684872" cy="461665"/>
          </a:xfrm>
          <a:prstGeom prst="rect">
            <a:avLst/>
          </a:prstGeom>
          <a:solidFill>
            <a:srgbClr val="FF5050"/>
          </a:solidFill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45 degree surgical </a:t>
            </a:r>
            <a:r>
              <a:rPr lang="en-US" sz="2400" dirty="0" err="1">
                <a:solidFill>
                  <a:srgbClr val="FFFFFF"/>
                </a:solidFill>
                <a:latin typeface="Arial Rounded MT Bold" panose="020F0704030504030204" pitchFamily="34" charset="0"/>
              </a:rPr>
              <a:t>handpiece</a:t>
            </a:r>
            <a:r>
              <a:rPr lang="en-US" sz="24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</a:t>
            </a:r>
            <a:endParaRPr lang="en-IN" sz="2400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13438" y="2582467"/>
            <a:ext cx="654360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>
                <a:solidFill>
                  <a:srgbClr val="FFFFFF"/>
                </a:solidFill>
                <a:latin typeface="Arial Rounded MT Bold" panose="020F0704030504030204" pitchFamily="34" charset="0"/>
              </a:rPr>
              <a:t>Designed to </a:t>
            </a: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direct water on to the cutting surface by channeling it along the surface of the bur while the air is ejected through the back of the </a:t>
            </a:r>
            <a:r>
              <a:rPr lang="en-US" dirty="0" err="1">
                <a:solidFill>
                  <a:srgbClr val="FFFFFF"/>
                </a:solidFill>
                <a:latin typeface="Arial Rounded MT Bold" panose="020F0704030504030204" pitchFamily="34" charset="0"/>
              </a:rPr>
              <a:t>handpiece</a:t>
            </a: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</a:t>
            </a:r>
          </a:p>
          <a:p>
            <a:endParaRPr lang="en-US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This reduces the chance of emphysema and </a:t>
            </a:r>
            <a:r>
              <a:rPr lang="en-US" dirty="0" err="1">
                <a:solidFill>
                  <a:srgbClr val="FFFFFF"/>
                </a:solidFill>
                <a:latin typeface="Arial Rounded MT Bold" panose="020F0704030504030204" pitchFamily="34" charset="0"/>
              </a:rPr>
              <a:t>pyemia</a:t>
            </a: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and creates less splatter than a conventional </a:t>
            </a:r>
            <a:r>
              <a:rPr lang="en-US" dirty="0" err="1">
                <a:solidFill>
                  <a:srgbClr val="FFFFFF"/>
                </a:solidFill>
                <a:latin typeface="Arial Rounded MT Bold" panose="020F0704030504030204" pitchFamily="34" charset="0"/>
              </a:rPr>
              <a:t>handpiece</a:t>
            </a: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. </a:t>
            </a:r>
          </a:p>
          <a:p>
            <a:endParaRPr lang="en-US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The </a:t>
            </a:r>
            <a:r>
              <a:rPr lang="en-US" dirty="0" err="1">
                <a:solidFill>
                  <a:srgbClr val="FFFFFF"/>
                </a:solidFill>
                <a:latin typeface="Arial Rounded MT Bold" panose="020F0704030504030204" pitchFamily="34" charset="0"/>
              </a:rPr>
              <a:t>handpiece’s</a:t>
            </a: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45 degree angled head makes it easier to work in and visualize difficult to reach areas.</a:t>
            </a:r>
          </a:p>
        </p:txBody>
      </p:sp>
    </p:spTree>
    <p:extLst>
      <p:ext uri="{BB962C8B-B14F-4D97-AF65-F5344CB8AC3E}">
        <p14:creationId xmlns:p14="http://schemas.microsoft.com/office/powerpoint/2010/main" val="1668017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3334" y="195172"/>
            <a:ext cx="22717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Cutting speed</a:t>
            </a:r>
          </a:p>
        </p:txBody>
      </p:sp>
      <p:sp>
        <p:nvSpPr>
          <p:cNvPr id="4" name="Rectangle 3"/>
          <p:cNvSpPr/>
          <p:nvPr/>
        </p:nvSpPr>
        <p:spPr>
          <a:xfrm>
            <a:off x="3868520" y="1596335"/>
            <a:ext cx="77000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Healing was more rapid. </a:t>
            </a:r>
          </a:p>
          <a:p>
            <a:endParaRPr lang="en-US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Light pressure is needed to cut bone, the reduced time involved in the procedure and improved patient acceptance clinically.</a:t>
            </a:r>
            <a:endParaRPr lang="en-IN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0101" y="3024824"/>
            <a:ext cx="70104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The high-speed range significantly reduced </a:t>
            </a:r>
            <a:r>
              <a:rPr lang="en-IN" dirty="0">
                <a:solidFill>
                  <a:srgbClr val="FFFFFF"/>
                </a:solidFill>
                <a:latin typeface="Arial Rounded MT Bold" panose="020F0704030504030204" pitchFamily="34" charset="0"/>
              </a:rPr>
              <a:t>heat production.</a:t>
            </a:r>
          </a:p>
        </p:txBody>
      </p:sp>
      <p:sp>
        <p:nvSpPr>
          <p:cNvPr id="6" name="Rectangle 5"/>
          <p:cNvSpPr/>
          <p:nvPr/>
        </p:nvSpPr>
        <p:spPr>
          <a:xfrm>
            <a:off x="3902888" y="3785125"/>
            <a:ext cx="7613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Risk of surgical emphysema from the air/water spray</a:t>
            </a:r>
          </a:p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directed at the cutting site</a:t>
            </a:r>
            <a:endParaRPr lang="en-IN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122" name="Picture 2" descr="China Tealth LED High &amp; Low Speed Dental 4 Holes Handpiece - China Dental  Handpiece, Den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5" y="1051780"/>
            <a:ext cx="2790825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071" y="4315198"/>
            <a:ext cx="3038972" cy="1975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The check mark is a predominant affirmative symbol of convenience in the  English-speaking world because of its instant and facile composition. In  some countries…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7" y="749256"/>
            <a:ext cx="652243" cy="60504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Rectangle 6"/>
          <p:cNvSpPr/>
          <p:nvPr/>
        </p:nvSpPr>
        <p:spPr>
          <a:xfrm>
            <a:off x="3810649" y="749256"/>
            <a:ext cx="2947561" cy="60504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42266" y="867113"/>
            <a:ext cx="29475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>
                <a:solidFill>
                  <a:srgbClr val="000000"/>
                </a:solidFill>
                <a:latin typeface="Arial Rounded MT Bold" panose="020F0704030504030204" pitchFamily="34" charset="0"/>
              </a:rPr>
              <a:t>high-speed </a:t>
            </a:r>
            <a:r>
              <a:rPr lang="en-IN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handpieces</a:t>
            </a:r>
            <a:endParaRPr lang="en-IN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25182" y="6285220"/>
            <a:ext cx="575945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IN" sz="1100" i="1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  <a:p>
            <a:r>
              <a:rPr lang="en-US" sz="1100" i="1" dirty="0" err="1">
                <a:solidFill>
                  <a:srgbClr val="FFFFFF"/>
                </a:solidFill>
                <a:latin typeface="Arial Rounded MT Bold" panose="020F0704030504030204" pitchFamily="34" charset="0"/>
              </a:rPr>
              <a:t>Hoskinson</a:t>
            </a:r>
            <a:r>
              <a:rPr lang="en-US" sz="1100" i="1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AE. Hard tissue management: osseous access, curettage, biopsy and root isolation. </a:t>
            </a:r>
            <a:r>
              <a:rPr lang="en-US" sz="1100" i="1" dirty="0" err="1">
                <a:solidFill>
                  <a:srgbClr val="FFFFFF"/>
                </a:solidFill>
                <a:latin typeface="Arial Rounded MT Bold" panose="020F0704030504030204" pitchFamily="34" charset="0"/>
              </a:rPr>
              <a:t>Endod</a:t>
            </a:r>
            <a:r>
              <a:rPr lang="en-US" sz="1100" i="1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Topics. 2005; 11: 98-113. </a:t>
            </a:r>
          </a:p>
        </p:txBody>
      </p:sp>
      <p:pic>
        <p:nvPicPr>
          <p:cNvPr id="3074" name="Picture 2" descr="Image result for red wro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209" y="3780165"/>
            <a:ext cx="835676" cy="47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183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4295" y="4077072"/>
            <a:ext cx="103691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Recommended for bone removal.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FFFF"/>
                </a:solidFill>
                <a:latin typeface="Arial Rounded MT Bold" panose="020F0704030504030204" pitchFamily="34" charset="0"/>
              </a:rPr>
              <a:t>Minimise</a:t>
            </a: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bone chips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Provide a uniplanar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Unsatisfactory design to resect a root tip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1425" y="188640"/>
            <a:ext cx="20762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8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Bur design</a:t>
            </a:r>
          </a:p>
        </p:txBody>
      </p:sp>
      <p:sp>
        <p:nvSpPr>
          <p:cNvPr id="5" name="Rectangle 4"/>
          <p:cNvSpPr/>
          <p:nvPr/>
        </p:nvSpPr>
        <p:spPr>
          <a:xfrm>
            <a:off x="3103567" y="1146160"/>
            <a:ext cx="97210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C000"/>
                </a:solidFill>
                <a:latin typeface="Arial Rounded MT Bold" panose="020F0704030504030204" pitchFamily="34" charset="0"/>
              </a:rPr>
              <a:t>Diamond bur </a:t>
            </a:r>
            <a:endParaRPr lang="en-US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Not recommended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Diamond grit traps bone particles and therefore increases frictional heat.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Produce rougher surfaces</a:t>
            </a:r>
          </a:p>
        </p:txBody>
      </p:sp>
      <p:pic>
        <p:nvPicPr>
          <p:cNvPr id="12290" name="Picture 2" descr="Diamond Burs Cross tech, डायमंड बर्स, हीरा बर्स in Krishan Nagar, Delhi ,  Hawk Denmart | ID: 96155314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85" y="973965"/>
            <a:ext cx="2232248" cy="15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Round Tungsten Carbide Bur - low spe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3362150"/>
            <a:ext cx="2232248" cy="245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27448" y="3546816"/>
            <a:ext cx="2328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C000"/>
                </a:solidFill>
                <a:latin typeface="Arial Rounded MT Bold" panose="020F0704030504030204" pitchFamily="34" charset="0"/>
              </a:rPr>
              <a:t>Round carbide bur </a:t>
            </a:r>
            <a:endParaRPr lang="en-IN" dirty="0">
              <a:solidFill>
                <a:srgbClr val="FFC000"/>
              </a:solidFill>
              <a:latin typeface="Arial Narrow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25182" y="6285220"/>
            <a:ext cx="575945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IN" sz="1100" i="1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  <a:p>
            <a:r>
              <a:rPr lang="en-US" sz="1100" i="1" dirty="0" err="1">
                <a:solidFill>
                  <a:srgbClr val="FFFFFF"/>
                </a:solidFill>
                <a:latin typeface="Arial Rounded MT Bold" panose="020F0704030504030204" pitchFamily="34" charset="0"/>
              </a:rPr>
              <a:t>Hoskinson</a:t>
            </a:r>
            <a:r>
              <a:rPr lang="en-US" sz="1100" i="1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AE. Hard tissue management: osseous access, curettage, biopsy and root isolation. </a:t>
            </a:r>
            <a:r>
              <a:rPr lang="en-US" sz="1100" i="1" dirty="0" err="1">
                <a:solidFill>
                  <a:srgbClr val="FFFFFF"/>
                </a:solidFill>
                <a:latin typeface="Arial Rounded MT Bold" panose="020F0704030504030204" pitchFamily="34" charset="0"/>
              </a:rPr>
              <a:t>Endod</a:t>
            </a:r>
            <a:r>
              <a:rPr lang="en-US" sz="1100" i="1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Topics. 2005; 11: 98-113. </a:t>
            </a:r>
          </a:p>
        </p:txBody>
      </p:sp>
    </p:spTree>
    <p:extLst>
      <p:ext uri="{BB962C8B-B14F-4D97-AF65-F5344CB8AC3E}">
        <p14:creationId xmlns:p14="http://schemas.microsoft.com/office/powerpoint/2010/main" val="3047811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7448" y="1154640"/>
            <a:ext cx="99371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  <a:p>
            <a:r>
              <a:rPr lang="en-US" sz="20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For both osteotomy and root-end resection</a:t>
            </a:r>
          </a:p>
          <a:p>
            <a:endParaRPr lang="en-US" sz="2000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  <a:p>
            <a:r>
              <a:rPr lang="en-US" sz="20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Fewer flutes than conventional burs, resulting in less clogging and frictional heat and </a:t>
            </a:r>
            <a:r>
              <a:rPr lang="en-IN" sz="20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more efficient cutting.</a:t>
            </a:r>
          </a:p>
        </p:txBody>
      </p:sp>
      <p:sp>
        <p:nvSpPr>
          <p:cNvPr id="3" name="Rectangle 2"/>
          <p:cNvSpPr/>
          <p:nvPr/>
        </p:nvSpPr>
        <p:spPr>
          <a:xfrm>
            <a:off x="911424" y="620688"/>
            <a:ext cx="28889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C000"/>
                </a:solidFill>
                <a:latin typeface="Arial Rounded MT Bold" panose="020F0704030504030204" pitchFamily="34" charset="0"/>
              </a:rPr>
              <a:t>Lindemann</a:t>
            </a:r>
            <a:r>
              <a:rPr lang="en-US" sz="28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 bur </a:t>
            </a:r>
            <a:endParaRPr lang="en-IN" sz="2800" dirty="0">
              <a:solidFill>
                <a:srgbClr val="FFC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AutoShape 2" descr="Edenta Lindemann Bone Cutter C162 RAL - Speciality Burs - Burs - Dental -  Crown Dental + Medical"/>
          <p:cNvSpPr>
            <a:spLocks noChangeAspect="1" noChangeArrowheads="1"/>
          </p:cNvSpPr>
          <p:nvPr/>
        </p:nvSpPr>
        <p:spPr bwMode="auto">
          <a:xfrm>
            <a:off x="4905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5" name="AutoShape 4" descr="Edenta Lindemann Bone Cutter C162 RAL - Speciality Burs - Burs - Dental -  Crown Dental + Medical"/>
          <p:cNvSpPr>
            <a:spLocks noChangeAspect="1" noChangeArrowheads="1"/>
          </p:cNvSpPr>
          <p:nvPr/>
        </p:nvSpPr>
        <p:spPr bwMode="auto">
          <a:xfrm>
            <a:off x="642938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solidFill>
                <a:srgbClr val="FFFFFF"/>
              </a:solidFill>
              <a:latin typeface="Arial Narrow"/>
            </a:endParaRPr>
          </a:p>
        </p:txBody>
      </p:sp>
      <p:pic>
        <p:nvPicPr>
          <p:cNvPr id="3078" name="Picture 6" descr="Carbide Bur Lindemann Bone Cutter Right Angle 167 3/Pk - Henry Schein Dent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2770909"/>
            <a:ext cx="374441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15478" y="3212977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The bone cutter bur is specially designed to remove the bone while minimizing the frictional heat. </a:t>
            </a:r>
            <a:endParaRPr lang="en-IN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27449" y="4233862"/>
            <a:ext cx="63001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The selected bur should run parallel to the surface of the cortical plate with a light brushing action to reduce friction</a:t>
            </a:r>
            <a:endParaRPr lang="en-IN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25182" y="6285220"/>
            <a:ext cx="575945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IN" sz="1100" i="1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  <a:p>
            <a:r>
              <a:rPr lang="en-US" sz="1100" i="1" dirty="0" err="1">
                <a:solidFill>
                  <a:srgbClr val="FFFFFF"/>
                </a:solidFill>
                <a:latin typeface="Arial Rounded MT Bold" panose="020F0704030504030204" pitchFamily="34" charset="0"/>
              </a:rPr>
              <a:t>Hoskinson</a:t>
            </a:r>
            <a:r>
              <a:rPr lang="en-US" sz="1100" i="1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AE. Hard tissue management: osseous access, curettage, biopsy and root isolation. </a:t>
            </a:r>
            <a:r>
              <a:rPr lang="en-US" sz="1100" i="1" dirty="0" err="1">
                <a:solidFill>
                  <a:srgbClr val="FFFFFF"/>
                </a:solidFill>
                <a:latin typeface="Arial Rounded MT Bold" panose="020F0704030504030204" pitchFamily="34" charset="0"/>
              </a:rPr>
              <a:t>Endod</a:t>
            </a:r>
            <a:r>
              <a:rPr lang="en-US" sz="1100" i="1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Topics. 2005; 11: 98-113. </a:t>
            </a:r>
          </a:p>
        </p:txBody>
      </p:sp>
    </p:spTree>
    <p:extLst>
      <p:ext uri="{BB962C8B-B14F-4D97-AF65-F5344CB8AC3E}">
        <p14:creationId xmlns:p14="http://schemas.microsoft.com/office/powerpoint/2010/main" val="3477253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5400" y="2636912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There were significant differences in the temperatures generated; </a:t>
            </a:r>
          </a:p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the temperature rise when a new drill was used was 7.5°C, </a:t>
            </a:r>
          </a:p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a drill used in theatre for an unknown time where the increase was </a:t>
            </a:r>
            <a:r>
              <a:rPr lang="en-IN" dirty="0">
                <a:solidFill>
                  <a:srgbClr val="FFFFFF"/>
                </a:solidFill>
                <a:latin typeface="Arial Rounded MT Bold" panose="020F0704030504030204" pitchFamily="34" charset="0"/>
              </a:rPr>
              <a:t>25</a:t>
            </a: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°</a:t>
            </a:r>
            <a:r>
              <a:rPr lang="en-IN" dirty="0">
                <a:solidFill>
                  <a:srgbClr val="FFFFFF"/>
                </a:solidFill>
                <a:latin typeface="Arial Rounded MT Bold" panose="020F0704030504030204" pitchFamily="34" charset="0"/>
              </a:rPr>
              <a:t>C</a:t>
            </a:r>
          </a:p>
        </p:txBody>
      </p:sp>
      <p:sp>
        <p:nvSpPr>
          <p:cNvPr id="3" name="Rectangle 2"/>
          <p:cNvSpPr/>
          <p:nvPr/>
        </p:nvSpPr>
        <p:spPr>
          <a:xfrm>
            <a:off x="706382" y="1196752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There is no evidence of the effect of used or blunted burs on cutting efficiency and therefore </a:t>
            </a:r>
            <a:r>
              <a:rPr lang="en-IN" dirty="0">
                <a:solidFill>
                  <a:srgbClr val="FFFFFF"/>
                </a:solidFill>
                <a:latin typeface="Arial Rounded MT Bold" panose="020F0704030504030204" pitchFamily="34" charset="0"/>
              </a:rPr>
              <a:t>temperature elevation in </a:t>
            </a:r>
            <a:r>
              <a:rPr lang="en-IN" dirty="0" err="1">
                <a:solidFill>
                  <a:srgbClr val="FFFFFF"/>
                </a:solidFill>
                <a:latin typeface="Arial Rounded MT Bold" panose="020F0704030504030204" pitchFamily="34" charset="0"/>
              </a:rPr>
              <a:t>periradicular</a:t>
            </a:r>
            <a:r>
              <a:rPr lang="en-IN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surgery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8"/>
          <a:stretch/>
        </p:blipFill>
        <p:spPr bwMode="auto">
          <a:xfrm>
            <a:off x="8904313" y="692697"/>
            <a:ext cx="2460037" cy="4985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06066" y="3861049"/>
            <a:ext cx="7776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>
                <a:solidFill>
                  <a:srgbClr val="FFFFFF"/>
                </a:solidFill>
                <a:latin typeface="Arial Rounded MT Bold" panose="020F0704030504030204" pitchFamily="34" charset="0"/>
              </a:rPr>
              <a:t>They recommended single </a:t>
            </a: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use burs. </a:t>
            </a:r>
          </a:p>
          <a:p>
            <a:endParaRPr lang="en-US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It would be prudent to follow the same advice for surgical burs in </a:t>
            </a:r>
            <a:r>
              <a:rPr lang="en-US" dirty="0" err="1">
                <a:solidFill>
                  <a:srgbClr val="FFFFFF"/>
                </a:solidFill>
                <a:latin typeface="Arial Rounded MT Bold" panose="020F0704030504030204" pitchFamily="34" charset="0"/>
              </a:rPr>
              <a:t>periradicular</a:t>
            </a: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surgery</a:t>
            </a:r>
            <a:endParaRPr lang="en-IN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51190" y="6378016"/>
            <a:ext cx="78476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FFFFFF"/>
                </a:solidFill>
                <a:latin typeface="Arial Rounded MT Bold" panose="020F0704030504030204" pitchFamily="34" charset="0"/>
              </a:rPr>
              <a:t>Allan W, Williams ED, </a:t>
            </a:r>
            <a:r>
              <a:rPr lang="en-US" sz="1200" i="1" dirty="0" err="1">
                <a:solidFill>
                  <a:srgbClr val="FFFFFF"/>
                </a:solidFill>
                <a:latin typeface="Arial Rounded MT Bold" panose="020F0704030504030204" pitchFamily="34" charset="0"/>
              </a:rPr>
              <a:t>Kerawala</a:t>
            </a:r>
            <a:r>
              <a:rPr lang="en-US" sz="1200" i="1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CJ. Effects of repeated drill use on temperatures of bone during preparation for </a:t>
            </a:r>
            <a:r>
              <a:rPr lang="en-IN" sz="1200" i="1" dirty="0" err="1">
                <a:solidFill>
                  <a:srgbClr val="FFFFFF"/>
                </a:solidFill>
                <a:latin typeface="Arial Rounded MT Bold" panose="020F0704030504030204" pitchFamily="34" charset="0"/>
              </a:rPr>
              <a:t>osteosynthesis</a:t>
            </a:r>
            <a:r>
              <a:rPr lang="en-IN" sz="1200" i="1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self-tapping screws. Br J Oral </a:t>
            </a:r>
            <a:r>
              <a:rPr lang="en-IN" sz="1200" i="1" dirty="0" err="1">
                <a:solidFill>
                  <a:srgbClr val="FFFFFF"/>
                </a:solidFill>
                <a:latin typeface="Arial Rounded MT Bold" panose="020F0704030504030204" pitchFamily="34" charset="0"/>
              </a:rPr>
              <a:t>Maxillofac</a:t>
            </a:r>
            <a:r>
              <a:rPr lang="en-IN" sz="1200" i="1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</a:t>
            </a:r>
            <a:r>
              <a:rPr lang="en-IN" sz="1200" i="1" dirty="0" err="1">
                <a:solidFill>
                  <a:srgbClr val="FFFFFF"/>
                </a:solidFill>
                <a:latin typeface="Arial Rounded MT Bold" panose="020F0704030504030204" pitchFamily="34" charset="0"/>
              </a:rPr>
              <a:t>Surg</a:t>
            </a:r>
            <a:r>
              <a:rPr lang="en-IN" sz="1200" i="1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2005: 43: 314–319.</a:t>
            </a:r>
          </a:p>
        </p:txBody>
      </p:sp>
    </p:spTree>
    <p:extLst>
      <p:ext uri="{BB962C8B-B14F-4D97-AF65-F5344CB8AC3E}">
        <p14:creationId xmlns:p14="http://schemas.microsoft.com/office/powerpoint/2010/main" val="1116509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9315" y="253180"/>
            <a:ext cx="25424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8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Effect of heat</a:t>
            </a:r>
          </a:p>
        </p:txBody>
      </p:sp>
      <p:sp>
        <p:nvSpPr>
          <p:cNvPr id="3" name="Rectangle 2"/>
          <p:cNvSpPr/>
          <p:nvPr/>
        </p:nvSpPr>
        <p:spPr>
          <a:xfrm>
            <a:off x="637267" y="1162481"/>
            <a:ext cx="112197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Heating osseous tissue to </a:t>
            </a:r>
            <a:r>
              <a:rPr lang="en-US" b="1" dirty="0">
                <a:solidFill>
                  <a:srgbClr val="FF7C80"/>
                </a:solidFill>
                <a:latin typeface="Arial Rounded MT Bold" panose="020F0704030504030204" pitchFamily="34" charset="0"/>
              </a:rPr>
              <a:t>117° to 122° F (47° to 50° C) for 1 minute  </a:t>
            </a: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significantly reduces bone formation and is associated with irreversible cellular damage </a:t>
            </a:r>
            <a:r>
              <a:rPr lang="en-IN" dirty="0">
                <a:solidFill>
                  <a:srgbClr val="FFFFFF"/>
                </a:solidFill>
                <a:latin typeface="Arial Rounded MT Bold" panose="020F0704030504030204" pitchFamily="34" charset="0"/>
              </a:rPr>
              <a:t>and fatty cell infiltration.</a:t>
            </a: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.</a:t>
            </a:r>
            <a:endParaRPr lang="en-IN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68"/>
          <a:stretch/>
        </p:blipFill>
        <p:spPr bwMode="auto">
          <a:xfrm>
            <a:off x="494581" y="2751762"/>
            <a:ext cx="5075234" cy="326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12936" y="1723456"/>
            <a:ext cx="575945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IN" sz="1100" i="1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  <a:p>
            <a:r>
              <a:rPr lang="en-US" sz="1100" i="1" dirty="0">
                <a:solidFill>
                  <a:srgbClr val="FFFFFF"/>
                </a:solidFill>
                <a:latin typeface="Arial Rounded MT Bold" panose="020F0704030504030204" pitchFamily="34" charset="0"/>
              </a:rPr>
              <a:t>Eriksson AR, </a:t>
            </a:r>
            <a:r>
              <a:rPr lang="en-US" sz="1100" i="1" dirty="0" err="1">
                <a:solidFill>
                  <a:srgbClr val="FFFFFF"/>
                </a:solidFill>
                <a:latin typeface="Arial Rounded MT Bold" panose="020F0704030504030204" pitchFamily="34" charset="0"/>
              </a:rPr>
              <a:t>Albrektsson</a:t>
            </a:r>
            <a:r>
              <a:rPr lang="en-US" sz="1100" i="1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T. Temperature threshold levels for heat-induced bone tissue injury: a vital-microscopic study in the rabbit. J </a:t>
            </a:r>
            <a:r>
              <a:rPr lang="en-US" sz="1100" i="1" dirty="0" err="1">
                <a:solidFill>
                  <a:srgbClr val="FFFFFF"/>
                </a:solidFill>
                <a:latin typeface="Arial Rounded MT Bold" panose="020F0704030504030204" pitchFamily="34" charset="0"/>
              </a:rPr>
              <a:t>Prosthet</a:t>
            </a:r>
            <a:r>
              <a:rPr lang="en-US" sz="1100" i="1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Dent. 1983; 50: 101-7. </a:t>
            </a:r>
          </a:p>
        </p:txBody>
      </p:sp>
      <p:cxnSp>
        <p:nvCxnSpPr>
          <p:cNvPr id="6" name="Elbow Connector 5"/>
          <p:cNvCxnSpPr/>
          <p:nvPr/>
        </p:nvCxnSpPr>
        <p:spPr>
          <a:xfrm flipV="1">
            <a:off x="3424704" y="4221088"/>
            <a:ext cx="3823424" cy="504056"/>
          </a:xfrm>
          <a:prstGeom prst="bentConnector3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239313" y="3759423"/>
            <a:ext cx="46085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A constant stream of water or saline is required on the cutting surface of the bur to avoid overheating of the bone</a:t>
            </a:r>
            <a:endParaRPr lang="en-IN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53174" y="6165304"/>
            <a:ext cx="575945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IN" sz="1100" i="1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  <a:p>
            <a:r>
              <a:rPr lang="en-US" sz="1100" i="1" dirty="0" err="1">
                <a:solidFill>
                  <a:srgbClr val="FFFFFF"/>
                </a:solidFill>
                <a:latin typeface="Arial Rounded MT Bold" panose="020F0704030504030204" pitchFamily="34" charset="0"/>
              </a:rPr>
              <a:t>Hoskinson</a:t>
            </a:r>
            <a:r>
              <a:rPr lang="en-US" sz="1100" i="1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AE. Hard tissue management: osseous access, curettage, biopsy and root isolation. </a:t>
            </a:r>
            <a:r>
              <a:rPr lang="en-US" sz="1100" i="1" dirty="0" err="1">
                <a:solidFill>
                  <a:srgbClr val="FFFFFF"/>
                </a:solidFill>
                <a:latin typeface="Arial Rounded MT Bold" panose="020F0704030504030204" pitchFamily="34" charset="0"/>
              </a:rPr>
              <a:t>Endod</a:t>
            </a:r>
            <a:r>
              <a:rPr lang="en-US" sz="1100" i="1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Topics. 2005; 11: 98-113. </a:t>
            </a:r>
          </a:p>
        </p:txBody>
      </p:sp>
    </p:spTree>
    <p:extLst>
      <p:ext uri="{BB962C8B-B14F-4D97-AF65-F5344CB8AC3E}">
        <p14:creationId xmlns:p14="http://schemas.microsoft.com/office/powerpoint/2010/main" val="1032677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6591" y="980729"/>
            <a:ext cx="113776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A periapical radiograph is exposed – it is then usually possible to orientate the position of the root apex with the radiopaque marker and extend the osteotomy in the appropriate direction</a:t>
            </a:r>
            <a:endParaRPr lang="en-IN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3229" y="187498"/>
            <a:ext cx="2324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800" dirty="0">
                <a:solidFill>
                  <a:srgbClr val="00B0F0"/>
                </a:solidFill>
                <a:latin typeface="Arial Rounded MT Bold" panose="020F0704030504030204" pitchFamily="34" charset="0"/>
              </a:rPr>
              <a:t>Site of entry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081" y="1988841"/>
            <a:ext cx="2016225" cy="30299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2577" y="2495680"/>
            <a:ext cx="3029903" cy="20162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124803" y="2815768"/>
            <a:ext cx="575945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A technique whereby an initial osteotomy access cavity or depression is made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small piece of lead sheet from IOPA film packet is cut and placed into the site. </a:t>
            </a:r>
          </a:p>
        </p:txBody>
      </p:sp>
      <p:pic>
        <p:nvPicPr>
          <p:cNvPr id="14338" name="Picture 2" descr="16. Oral Radiography | Pocket Dentist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336" y="4437112"/>
            <a:ext cx="3456384" cy="204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443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1425" y="245840"/>
            <a:ext cx="3755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Optimal Osteotomy Size</a:t>
            </a:r>
            <a:endParaRPr lang="en-IN" sz="2400" dirty="0">
              <a:solidFill>
                <a:srgbClr val="FFC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00" y="1750413"/>
            <a:ext cx="5756851" cy="4536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11424" y="908721"/>
            <a:ext cx="109456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>
                <a:solidFill>
                  <a:srgbClr val="FFFFFF"/>
                </a:solidFill>
                <a:latin typeface="Arial Rounded MT Bold" panose="020F0704030504030204" pitchFamily="34" charset="0"/>
              </a:rPr>
              <a:t>The size criteria </a:t>
            </a: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for an osteotomy is just large enough to manipulate ultrasonic tips freely within the bony crypt</a:t>
            </a:r>
            <a:endParaRPr lang="en-IN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AutoShape 2" descr="Image result for directly proportional symbol"/>
          <p:cNvSpPr>
            <a:spLocks noChangeAspect="1" noChangeArrowheads="1"/>
          </p:cNvSpPr>
          <p:nvPr/>
        </p:nvSpPr>
        <p:spPr bwMode="auto">
          <a:xfrm>
            <a:off x="4905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6" name="AutoShape 4" descr="Image result for directly proportional symbol"/>
          <p:cNvSpPr>
            <a:spLocks noChangeAspect="1" noChangeArrowheads="1"/>
          </p:cNvSpPr>
          <p:nvPr/>
        </p:nvSpPr>
        <p:spPr bwMode="auto">
          <a:xfrm>
            <a:off x="642938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7" name="AutoShape 6" descr="Image result for directly proportional symbol"/>
          <p:cNvSpPr>
            <a:spLocks noChangeAspect="1" noChangeArrowheads="1"/>
          </p:cNvSpPr>
          <p:nvPr/>
        </p:nvSpPr>
        <p:spPr bwMode="auto">
          <a:xfrm>
            <a:off x="795338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solidFill>
                <a:srgbClr val="FFFFFF"/>
              </a:solidFill>
              <a:latin typeface="Arial Narrow"/>
            </a:endParaRPr>
          </a:p>
        </p:txBody>
      </p:sp>
      <p:pic>
        <p:nvPicPr>
          <p:cNvPr id="11" name="Picture 2" descr="Image result for endodontic microsurge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437" y="5650426"/>
            <a:ext cx="936104" cy="120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432300" y="6396336"/>
            <a:ext cx="74882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>
                <a:solidFill>
                  <a:srgbClr val="FFFFFF"/>
                </a:solidFill>
                <a:latin typeface="Arial Narrow"/>
              </a:rPr>
              <a:t>Rubinstein RA, Kim S. Short-term observation of the results of endodontic surgery with | the use of a surgical operation microscope and Super-EBA </a:t>
            </a:r>
            <a:r>
              <a:rPr lang="en-IN" sz="1200" i="1" dirty="0">
                <a:solidFill>
                  <a:srgbClr val="FFFFFF"/>
                </a:solidFill>
                <a:latin typeface="Arial Narrow"/>
              </a:rPr>
              <a:t>as root-end </a:t>
            </a:r>
            <a:r>
              <a:rPr lang="en-IN" sz="1200" i="1" dirty="0" err="1">
                <a:solidFill>
                  <a:srgbClr val="FFFFFF"/>
                </a:solidFill>
                <a:latin typeface="Arial Narrow"/>
              </a:rPr>
              <a:t>fillingmaterial</a:t>
            </a:r>
            <a:r>
              <a:rPr lang="en-IN" sz="1200" i="1" dirty="0">
                <a:solidFill>
                  <a:srgbClr val="FFFFFF"/>
                </a:solidFill>
                <a:latin typeface="Arial Narrow"/>
              </a:rPr>
              <a:t>. J </a:t>
            </a:r>
            <a:r>
              <a:rPr lang="en-IN" sz="1200" i="1" dirty="0" err="1">
                <a:solidFill>
                  <a:srgbClr val="FFFFFF"/>
                </a:solidFill>
                <a:latin typeface="Arial Narrow"/>
              </a:rPr>
              <a:t>Endod</a:t>
            </a:r>
            <a:r>
              <a:rPr lang="en-IN" sz="1200" i="1" dirty="0">
                <a:solidFill>
                  <a:srgbClr val="FFFFFF"/>
                </a:solidFill>
                <a:latin typeface="Arial Narrow"/>
              </a:rPr>
              <a:t>. 1999: 25: 43–48.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81752" y="1857364"/>
            <a:ext cx="54752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 Rounded MT Bold" panose="020F0704030504030204" pitchFamily="34" charset="0"/>
              </a:rPr>
              <a:t>The ideal </a:t>
            </a:r>
            <a:r>
              <a:rPr lang="en-US" dirty="0" err="1">
                <a:solidFill>
                  <a:srgbClr val="FFFF00"/>
                </a:solidFill>
                <a:latin typeface="Arial Rounded MT Bold" panose="020F0704030504030204" pitchFamily="34" charset="0"/>
              </a:rPr>
              <a:t>osteotomy</a:t>
            </a:r>
            <a:r>
              <a:rPr lang="en-US" dirty="0">
                <a:solidFill>
                  <a:srgbClr val="FFFF00"/>
                </a:solidFill>
                <a:latin typeface="Arial Rounded MT Bold" panose="020F0704030504030204" pitchFamily="34" charset="0"/>
              </a:rPr>
              <a:t> is no larger than 4 mm in  diameter to accommodate the 3-mm long ultrasonic tip in the bone crypt. </a:t>
            </a:r>
          </a:p>
          <a:p>
            <a:endParaRPr lang="en-US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  <a:p>
            <a:r>
              <a:rPr lang="en-US" dirty="0">
                <a:solidFill>
                  <a:srgbClr val="FFFF00"/>
                </a:solidFill>
                <a:latin typeface="Arial Rounded MT Bold" panose="020F0704030504030204" pitchFamily="34" charset="0"/>
              </a:rPr>
              <a:t>The </a:t>
            </a:r>
            <a:r>
              <a:rPr lang="en-US" dirty="0" err="1">
                <a:solidFill>
                  <a:srgbClr val="FFFF00"/>
                </a:solidFill>
                <a:latin typeface="Arial Rounded MT Bold" panose="020F0704030504030204" pitchFamily="34" charset="0"/>
              </a:rPr>
              <a:t>osteotomy</a:t>
            </a:r>
            <a:r>
              <a:rPr lang="en-US" dirty="0">
                <a:solidFill>
                  <a:srgbClr val="FFFF00"/>
                </a:solidFill>
                <a:latin typeface="Arial Rounded MT Bold" panose="020F0704030504030204" pitchFamily="34" charset="0"/>
              </a:rPr>
              <a:t> is small but large enough to </a:t>
            </a:r>
            <a:r>
              <a:rPr lang="en-IN" dirty="0">
                <a:solidFill>
                  <a:srgbClr val="FFFF00"/>
                </a:solidFill>
                <a:latin typeface="Arial Rounded MT Bold" panose="020F0704030504030204" pitchFamily="34" charset="0"/>
              </a:rPr>
              <a:t>accommodate the ultrasonic tip.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18" y="3571877"/>
            <a:ext cx="3395326" cy="2620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5850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50" y="785794"/>
            <a:ext cx="3324888" cy="3881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13" y="1500175"/>
            <a:ext cx="2743225" cy="3088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83432" y="75983"/>
            <a:ext cx="55411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>
                <a:solidFill>
                  <a:srgbClr val="FFFF00"/>
                </a:solidFill>
                <a:latin typeface="Arial Rounded MT Bold" panose="020F0704030504030204" pitchFamily="34" charset="0"/>
              </a:rPr>
              <a:t>Key Hole Osteotomy Modification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7096132" y="642919"/>
            <a:ext cx="457203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I</a:t>
            </a:r>
            <a:r>
              <a:rPr lang="en-GB" dirty="0">
                <a:solidFill>
                  <a:srgbClr val="FFFFFF"/>
                </a:solidFill>
                <a:latin typeface="Arial Narrow"/>
              </a:rPr>
              <a:t>n some cases, a retrograde deeper than 3 mm into</a:t>
            </a:r>
          </a:p>
          <a:p>
            <a:r>
              <a:rPr lang="en-GB" dirty="0">
                <a:solidFill>
                  <a:srgbClr val="FFFFFF"/>
                </a:solidFill>
                <a:latin typeface="Arial Narrow"/>
              </a:rPr>
              <a:t>the canal is indicated, especially when performing apical surgeries on anterior teeth. Retrograde ultrasonic tips that can be as long as 9 mm may be used for such preparations. Such tips will not fit in the 4 mm </a:t>
            </a:r>
            <a:r>
              <a:rPr lang="en-GB" dirty="0" err="1">
                <a:solidFill>
                  <a:srgbClr val="FFFFFF"/>
                </a:solidFill>
                <a:latin typeface="Arial Narrow"/>
              </a:rPr>
              <a:t>osteotomy</a:t>
            </a:r>
            <a:r>
              <a:rPr lang="en-GB" dirty="0">
                <a:solidFill>
                  <a:srgbClr val="FFFFFF"/>
                </a:solidFill>
                <a:latin typeface="Arial Narrow"/>
              </a:rPr>
              <a:t> suggested by the authors. </a:t>
            </a:r>
          </a:p>
          <a:p>
            <a:endParaRPr lang="en-GB" dirty="0">
              <a:solidFill>
                <a:srgbClr val="FFFFFF"/>
              </a:solidFill>
              <a:latin typeface="Arial Narrow"/>
            </a:endParaRPr>
          </a:p>
          <a:p>
            <a:r>
              <a:rPr lang="en-GB" dirty="0">
                <a:solidFill>
                  <a:srgbClr val="FFFFFF"/>
                </a:solidFill>
                <a:latin typeface="Arial Narrow"/>
              </a:rPr>
              <a:t>A key hole modification to the </a:t>
            </a:r>
            <a:r>
              <a:rPr lang="en-GB" dirty="0" err="1">
                <a:solidFill>
                  <a:srgbClr val="FFFFFF"/>
                </a:solidFill>
                <a:latin typeface="Arial Narrow"/>
              </a:rPr>
              <a:t>osteotomy</a:t>
            </a:r>
            <a:r>
              <a:rPr lang="en-GB" dirty="0">
                <a:solidFill>
                  <a:srgbClr val="FFFFFF"/>
                </a:solidFill>
                <a:latin typeface="Arial Narrow"/>
              </a:rPr>
              <a:t> by creating a narrow vertical extension of the </a:t>
            </a:r>
            <a:r>
              <a:rPr lang="en-GB" dirty="0" err="1">
                <a:solidFill>
                  <a:srgbClr val="FFFFFF"/>
                </a:solidFill>
                <a:latin typeface="Arial Narrow"/>
              </a:rPr>
              <a:t>osteotomy</a:t>
            </a:r>
            <a:r>
              <a:rPr lang="en-GB" dirty="0">
                <a:solidFill>
                  <a:srgbClr val="FFFFFF"/>
                </a:solidFill>
                <a:latin typeface="Arial Narrow"/>
              </a:rPr>
              <a:t> in an apical direction will create enough space to fit the tip with minimum osseous tissue removal </a:t>
            </a:r>
            <a:endParaRPr lang="en-IN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Picture 2" descr="Image result for endodontic microsurge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437" y="5650426"/>
            <a:ext cx="936104" cy="120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5553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39074" y="4000504"/>
            <a:ext cx="2938462" cy="162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7667636" y="5715017"/>
            <a:ext cx="30718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FFFF"/>
                </a:solidFill>
                <a:latin typeface="Arial Narrow"/>
              </a:rPr>
              <a:t>Ultrasonic tips of varying</a:t>
            </a:r>
          </a:p>
          <a:p>
            <a:r>
              <a:rPr lang="en-GB" dirty="0">
                <a:solidFill>
                  <a:srgbClr val="FFFFFF"/>
                </a:solidFill>
                <a:latin typeface="Arial Narrow"/>
              </a:rPr>
              <a:t>lengths: 3 mm, 6 mm, and 9 mm</a:t>
            </a:r>
          </a:p>
        </p:txBody>
      </p:sp>
    </p:spTree>
    <p:extLst>
      <p:ext uri="{BB962C8B-B14F-4D97-AF65-F5344CB8AC3E}">
        <p14:creationId xmlns:p14="http://schemas.microsoft.com/office/powerpoint/2010/main" val="24694292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5274" y="1214423"/>
            <a:ext cx="979308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In cases where there is no detectable </a:t>
            </a:r>
            <a:r>
              <a:rPr lang="en-US" dirty="0" err="1">
                <a:solidFill>
                  <a:srgbClr val="FFFFFF"/>
                </a:solidFill>
                <a:latin typeface="Arial Rounded MT Bold" panose="020F0704030504030204" pitchFamily="34" charset="0"/>
              </a:rPr>
              <a:t>buccal</a:t>
            </a: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cortical</a:t>
            </a:r>
          </a:p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plate fenestration, or where a thick cortical plate is</a:t>
            </a:r>
          </a:p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expected, e.g., mandibular second molars</a:t>
            </a:r>
          </a:p>
          <a:p>
            <a:endParaRPr lang="en-US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Aims at preserving the buccal cortical plate and </a:t>
            </a:r>
          </a:p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promotes faster healing.</a:t>
            </a:r>
          </a:p>
          <a:p>
            <a:endParaRPr lang="en-US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A piezo surgery device is used which resects osseous</a:t>
            </a:r>
          </a:p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tissues with high </a:t>
            </a:r>
            <a:r>
              <a:rPr lang="en-IN" dirty="0">
                <a:solidFill>
                  <a:srgbClr val="FFFFFF"/>
                </a:solidFill>
                <a:latin typeface="Arial Rounded MT Bold" panose="020F0704030504030204" pitchFamily="34" charset="0"/>
              </a:rPr>
              <a:t>precision </a:t>
            </a: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while the surrounding soft </a:t>
            </a:r>
          </a:p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tissue remains uninjured.</a:t>
            </a:r>
          </a:p>
          <a:p>
            <a:endParaRPr lang="en-IN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27449" y="332657"/>
            <a:ext cx="56792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36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Bone Window Technique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0" y="1214423"/>
            <a:ext cx="4610100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167570" y="5934670"/>
            <a:ext cx="44037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FFFF"/>
                </a:solidFill>
                <a:latin typeface="Arial Narrow"/>
              </a:rPr>
              <a:t>W&amp;H </a:t>
            </a:r>
            <a:r>
              <a:rPr lang="en-GB" dirty="0" err="1">
                <a:solidFill>
                  <a:srgbClr val="FFFFFF"/>
                </a:solidFill>
                <a:latin typeface="Arial Narrow"/>
              </a:rPr>
              <a:t>Piezome</a:t>
            </a:r>
            <a:r>
              <a:rPr lang="en-GB" dirty="0">
                <a:solidFill>
                  <a:srgbClr val="FFFFFF"/>
                </a:solidFill>
                <a:latin typeface="Arial Narrow"/>
              </a:rPr>
              <a:t> instruments. Fine-toothed saw for</a:t>
            </a:r>
          </a:p>
          <a:p>
            <a:r>
              <a:rPr lang="en-GB" dirty="0">
                <a:solidFill>
                  <a:srgbClr val="FFFFFF"/>
                </a:solidFill>
                <a:latin typeface="Arial Narrow"/>
              </a:rPr>
              <a:t>fine cuts with 8 mm and 10 mm depth, with little bone loss when harvesting bone blocks.</a:t>
            </a:r>
          </a:p>
        </p:txBody>
      </p:sp>
    </p:spTree>
    <p:extLst>
      <p:ext uri="{BB962C8B-B14F-4D97-AF65-F5344CB8AC3E}">
        <p14:creationId xmlns:p14="http://schemas.microsoft.com/office/powerpoint/2010/main" val="3500479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94971" y="609603"/>
            <a:ext cx="9260115" cy="110309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Specific learning Objectives </a:t>
            </a:r>
            <a:endParaRPr lang="en-US" sz="31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711201" y="2612570"/>
          <a:ext cx="10232570" cy="1817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665">
                  <a:extLst>
                    <a:ext uri="{9D8B030D-6E8A-4147-A177-3AD203B41FA5}">
                      <a16:colId xmlns:a16="http://schemas.microsoft.com/office/drawing/2014/main" val="946123654"/>
                    </a:ext>
                  </a:extLst>
                </a:gridCol>
                <a:gridCol w="4459236">
                  <a:extLst>
                    <a:ext uri="{9D8B030D-6E8A-4147-A177-3AD203B41FA5}">
                      <a16:colId xmlns:a16="http://schemas.microsoft.com/office/drawing/2014/main" val="2411658997"/>
                    </a:ext>
                  </a:extLst>
                </a:gridCol>
                <a:gridCol w="3072669">
                  <a:extLst>
                    <a:ext uri="{9D8B030D-6E8A-4147-A177-3AD203B41FA5}">
                      <a16:colId xmlns:a16="http://schemas.microsoft.com/office/drawing/2014/main" val="3411213719"/>
                    </a:ext>
                  </a:extLst>
                </a:gridCol>
              </a:tblGrid>
              <a:tr h="454499">
                <a:tc>
                  <a:txBody>
                    <a:bodyPr/>
                    <a:lstStyle/>
                    <a:p>
                      <a:r>
                        <a:rPr lang="en-US" dirty="0"/>
                        <a:t>Core areas*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Domain</a:t>
                      </a:r>
                      <a:r>
                        <a:rPr lang="en-US" baseline="0" dirty="0"/>
                        <a:t> **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Category #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424398"/>
                  </a:ext>
                </a:extLst>
              </a:tr>
              <a:tr h="454499">
                <a:tc>
                  <a:txBody>
                    <a:bodyPr/>
                    <a:lstStyle/>
                    <a:p>
                      <a:r>
                        <a:rPr lang="en-US" dirty="0"/>
                        <a:t>Introduction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Cognitive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Must know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572506"/>
                  </a:ext>
                </a:extLst>
              </a:tr>
              <a:tr h="454499">
                <a:tc>
                  <a:txBody>
                    <a:bodyPr/>
                    <a:lstStyle/>
                    <a:p>
                      <a:r>
                        <a:rPr lang="en-US" dirty="0"/>
                        <a:t>Method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Psychomotor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Must know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924706"/>
                  </a:ext>
                </a:extLst>
              </a:tr>
              <a:tr h="454499">
                <a:tc>
                  <a:txBody>
                    <a:bodyPr/>
                    <a:lstStyle/>
                    <a:p>
                      <a:r>
                        <a:rPr lang="en-US" dirty="0"/>
                        <a:t>Armamentarium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Cognitive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Must know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729749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56343" y="4743275"/>
            <a:ext cx="82876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*Subtopic of importance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**  Cognitive, Psychomotor   or Affective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# Must know , Nice to know  &amp; Desire to know </a:t>
            </a:r>
          </a:p>
          <a:p>
            <a:r>
              <a:rPr lang="en-US" sz="2800" dirty="0"/>
              <a:t>( Table to be prepared as per the above format )</a:t>
            </a:r>
          </a:p>
        </p:txBody>
      </p:sp>
      <p:sp>
        <p:nvSpPr>
          <p:cNvPr id="4" name="Rectangle 3"/>
          <p:cNvSpPr/>
          <p:nvPr/>
        </p:nvSpPr>
        <p:spPr>
          <a:xfrm>
            <a:off x="1175656" y="1878767"/>
            <a:ext cx="97971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end of this presentation the learner is expected to know ;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95863-2509-495E-A4D3-2D1EB08AA3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717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99"/>
          <a:stretch>
            <a:fillRect/>
          </a:stretch>
        </p:blipFill>
        <p:spPr bwMode="auto">
          <a:xfrm>
            <a:off x="6738942" y="214291"/>
            <a:ext cx="2428892" cy="224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711" y="571481"/>
            <a:ext cx="2332553" cy="155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786" y="2786058"/>
            <a:ext cx="2496252" cy="166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42" y="2714620"/>
            <a:ext cx="2464610" cy="1643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Image result for endodontic microsurge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437" y="5650426"/>
            <a:ext cx="936104" cy="120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Diagram 7"/>
          <p:cNvGraphicFramePr/>
          <p:nvPr/>
        </p:nvGraphicFramePr>
        <p:xfrm>
          <a:off x="334964" y="0"/>
          <a:ext cx="6118227" cy="5857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32481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66845" y="5276850"/>
            <a:ext cx="2371727" cy="1581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482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381489" y="5229224"/>
            <a:ext cx="2443165" cy="162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06124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1772817"/>
            <a:ext cx="8946407" cy="4151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55440" y="188641"/>
            <a:ext cx="575945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sz="24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Targeted Endodontic Microsurgery</a:t>
            </a:r>
          </a:p>
        </p:txBody>
      </p:sp>
      <p:sp>
        <p:nvSpPr>
          <p:cNvPr id="3" name="Rectangle 2"/>
          <p:cNvSpPr/>
          <p:nvPr/>
        </p:nvSpPr>
        <p:spPr>
          <a:xfrm>
            <a:off x="911424" y="849487"/>
            <a:ext cx="10441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Uses 3D–printed surgical guides (3DSGs) and trephine burs to achieve single-step osteotomy, root-end resection, and biopsy in these complex cases.</a:t>
            </a:r>
            <a:endParaRPr lang="en-IN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32004" y="6240650"/>
            <a:ext cx="575945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IN" sz="1100" i="1" dirty="0" err="1">
                <a:solidFill>
                  <a:srgbClr val="FFFFFF"/>
                </a:solidFill>
                <a:latin typeface="Arial Rounded MT Bold" panose="020F0704030504030204" pitchFamily="34" charset="0"/>
              </a:rPr>
              <a:t>Giacomino</a:t>
            </a:r>
            <a:r>
              <a:rPr lang="en-IN" sz="1100" i="1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et al; </a:t>
            </a:r>
            <a:r>
              <a:rPr lang="en-US" sz="1100" i="1" dirty="0">
                <a:solidFill>
                  <a:srgbClr val="FFFFFF"/>
                </a:solidFill>
                <a:latin typeface="Arial Rounded MT Bold" panose="020F0704030504030204" pitchFamily="34" charset="0"/>
              </a:rPr>
              <a:t>Targeted Endodontic Microsurgery: A Novel Approach to Anatomically Challenging Scenarios </a:t>
            </a:r>
            <a:r>
              <a:rPr lang="en-IN" sz="1100" i="1" dirty="0">
                <a:solidFill>
                  <a:srgbClr val="FFFFFF"/>
                </a:solidFill>
                <a:latin typeface="Arial Rounded MT Bold" panose="020F0704030504030204" pitchFamily="34" charset="0"/>
              </a:rPr>
              <a:t>Using 3-dimensional–printed Guides and</a:t>
            </a:r>
          </a:p>
          <a:p>
            <a:pPr algn="r"/>
            <a:r>
              <a:rPr lang="en-US" sz="1100" i="1" dirty="0">
                <a:solidFill>
                  <a:srgbClr val="FFFFFF"/>
                </a:solidFill>
                <a:latin typeface="Arial Rounded MT Bold" panose="020F0704030504030204" pitchFamily="34" charset="0"/>
              </a:rPr>
              <a:t>Trephine Burs—A Report of 3 Cases; JOE 2018</a:t>
            </a:r>
          </a:p>
        </p:txBody>
      </p:sp>
    </p:spTree>
    <p:extLst>
      <p:ext uri="{BB962C8B-B14F-4D97-AF65-F5344CB8AC3E}">
        <p14:creationId xmlns:p14="http://schemas.microsoft.com/office/powerpoint/2010/main" val="14689722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5792" y="2087362"/>
            <a:ext cx="103189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Helpful in anatomically challenging scenarios and  where damage to </a:t>
            </a:r>
            <a:r>
              <a:rPr lang="en-IN" sz="20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adjacent teeth can occur.</a:t>
            </a:r>
          </a:p>
        </p:txBody>
      </p:sp>
      <p:sp>
        <p:nvSpPr>
          <p:cNvPr id="3" name="Rectangle 2"/>
          <p:cNvSpPr/>
          <p:nvPr/>
        </p:nvSpPr>
        <p:spPr>
          <a:xfrm>
            <a:off x="1015792" y="908720"/>
            <a:ext cx="102965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TEMS significantly reduced surgical time, had bevel angles more closely approaching zero degrees and had significantly </a:t>
            </a:r>
            <a:r>
              <a:rPr lang="en-IN" sz="20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less volume of over-resection</a:t>
            </a:r>
          </a:p>
        </p:txBody>
      </p:sp>
      <p:pic>
        <p:nvPicPr>
          <p:cNvPr id="4" name="Picture 3" descr="hawkins2019.pdf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2" t="18628" r="28959" b="44413"/>
          <a:stretch/>
        </p:blipFill>
        <p:spPr>
          <a:xfrm>
            <a:off x="3913316" y="3140968"/>
            <a:ext cx="7933795" cy="300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12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3186" y="86036"/>
            <a:ext cx="575945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sz="24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TEMS: Digital Workflow Options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1199456" y="743929"/>
            <a:ext cx="96490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The TEMS digital workflow converts the patient’s anatomy into digital data in 4 steps. </a:t>
            </a:r>
            <a:endParaRPr lang="en-IN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Picture 5" descr="tem.pdf - Adobe Acrobat Reader D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7" t="22539" r="25119" b="38625"/>
          <a:stretch/>
        </p:blipFill>
        <p:spPr>
          <a:xfrm>
            <a:off x="5398856" y="1741838"/>
            <a:ext cx="5109819" cy="2250436"/>
          </a:xfrm>
          <a:prstGeom prst="rect">
            <a:avLst/>
          </a:prstGeom>
        </p:spPr>
      </p:pic>
      <p:pic>
        <p:nvPicPr>
          <p:cNvPr id="7" name="Picture 6" descr="tem.pdf - Adobe Acrobat Reader DC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17" t="47255" r="25119" b="17545"/>
          <a:stretch/>
        </p:blipFill>
        <p:spPr>
          <a:xfrm>
            <a:off x="10508674" y="1741838"/>
            <a:ext cx="1347966" cy="2267702"/>
          </a:xfrm>
          <a:prstGeom prst="rect">
            <a:avLst/>
          </a:prstGeom>
        </p:spPr>
      </p:pic>
      <p:pic>
        <p:nvPicPr>
          <p:cNvPr id="8" name="Picture 7" descr="tem.pdf - Adobe Acrobat Reader DC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0" t="50000" r="25503" b="21111"/>
          <a:stretch/>
        </p:blipFill>
        <p:spPr>
          <a:xfrm>
            <a:off x="6321493" y="4340910"/>
            <a:ext cx="5572144" cy="189640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017070" y="6525345"/>
            <a:ext cx="68395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IN" sz="1200" i="1" dirty="0">
                <a:solidFill>
                  <a:srgbClr val="FFFFFF"/>
                </a:solidFill>
                <a:latin typeface="Arial Rounded MT Bold" panose="020F0704030504030204" pitchFamily="34" charset="0"/>
              </a:rPr>
              <a:t>Ray et al; Targeted Endodontic Microsurgery: Digital Workflow Options; J </a:t>
            </a:r>
            <a:r>
              <a:rPr lang="en-IN" sz="1200" i="1" dirty="0" err="1">
                <a:solidFill>
                  <a:srgbClr val="FFFFFF"/>
                </a:solidFill>
                <a:latin typeface="Arial Rounded MT Bold" panose="020F0704030504030204" pitchFamily="34" charset="0"/>
              </a:rPr>
              <a:t>Endond</a:t>
            </a:r>
            <a:r>
              <a:rPr lang="en-IN" sz="1200" i="1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2020</a:t>
            </a:r>
          </a:p>
        </p:txBody>
      </p:sp>
      <p:sp>
        <p:nvSpPr>
          <p:cNvPr id="10" name="Oval 9"/>
          <p:cNvSpPr/>
          <p:nvPr/>
        </p:nvSpPr>
        <p:spPr>
          <a:xfrm>
            <a:off x="425463" y="1189891"/>
            <a:ext cx="586270" cy="412173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srgbClr val="002060"/>
                </a:solidFill>
                <a:latin typeface="Arial Narrow"/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5974085" y="1345132"/>
            <a:ext cx="586270" cy="412173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srgbClr val="002060"/>
                </a:solidFill>
                <a:latin typeface="Arial Narrow"/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5819366" y="4013952"/>
            <a:ext cx="586270" cy="412173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srgbClr val="002060"/>
                </a:solidFill>
                <a:latin typeface="Arial Narrow"/>
              </a:rPr>
              <a:t>4</a:t>
            </a:r>
          </a:p>
        </p:txBody>
      </p:sp>
      <p:pic>
        <p:nvPicPr>
          <p:cNvPr id="3" name="Picture 2" descr="tem.pdf - Adobe Acrobat Reader DC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5" t="31828" r="26112" b="49872"/>
          <a:stretch/>
        </p:blipFill>
        <p:spPr>
          <a:xfrm>
            <a:off x="2887583" y="1776744"/>
            <a:ext cx="2160459" cy="1555531"/>
          </a:xfrm>
          <a:prstGeom prst="rect">
            <a:avLst/>
          </a:prstGeom>
        </p:spPr>
      </p:pic>
      <p:pic>
        <p:nvPicPr>
          <p:cNvPr id="14" name="Picture 13" descr="tem.pdf - Adobe Acrobat Reader DC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8" t="51992" r="26112" b="22931"/>
          <a:stretch/>
        </p:blipFill>
        <p:spPr>
          <a:xfrm>
            <a:off x="373765" y="1757745"/>
            <a:ext cx="2440387" cy="1555531"/>
          </a:xfrm>
          <a:prstGeom prst="rect">
            <a:avLst/>
          </a:prstGeom>
        </p:spPr>
      </p:pic>
      <p:pic>
        <p:nvPicPr>
          <p:cNvPr id="15" name="Picture 14" descr="tem.pdf - Adobe Acrobat Reader DC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3" t="20547" r="27070" b="40920"/>
          <a:stretch/>
        </p:blipFill>
        <p:spPr>
          <a:xfrm>
            <a:off x="370496" y="3985636"/>
            <a:ext cx="4887311" cy="2390212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725957" y="3638513"/>
            <a:ext cx="586270" cy="412173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srgbClr val="002060"/>
                </a:solidFill>
                <a:latin typeface="Arial Narrow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594670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8131" y="2587310"/>
            <a:ext cx="575945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  <a:p>
            <a:endParaRPr lang="en-US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A clinical real-time interface displays and guides users to drill into the targeted position through the prefixed trace according to the output of the preoperative planning software</a:t>
            </a:r>
            <a:endParaRPr lang="en-IN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32279" y="332657"/>
            <a:ext cx="4322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Dynamic Navigation System</a:t>
            </a:r>
          </a:p>
        </p:txBody>
      </p:sp>
      <p:sp>
        <p:nvSpPr>
          <p:cNvPr id="4" name="Rectangle 3"/>
          <p:cNvSpPr/>
          <p:nvPr/>
        </p:nvSpPr>
        <p:spPr>
          <a:xfrm>
            <a:off x="6822585" y="5364346"/>
            <a:ext cx="4580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i="1" dirty="0">
                <a:solidFill>
                  <a:srgbClr val="FFFFFF"/>
                </a:solidFill>
                <a:latin typeface="Arial Rounded MT Bold" panose="020F0704030504030204" pitchFamily="34" charset="0"/>
              </a:rPr>
              <a:t>The </a:t>
            </a:r>
            <a:r>
              <a:rPr lang="en-IN" i="1" dirty="0" err="1">
                <a:solidFill>
                  <a:srgbClr val="FFFFFF"/>
                </a:solidFill>
                <a:latin typeface="Arial Rounded MT Bold" panose="020F0704030504030204" pitchFamily="34" charset="0"/>
              </a:rPr>
              <a:t>Navident</a:t>
            </a:r>
            <a:r>
              <a:rPr lang="en-IN" i="1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navigation system device.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290" y="1876403"/>
            <a:ext cx="4938819" cy="342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28132" y="1027574"/>
            <a:ext cx="106746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Dynamic navigation integrates surgical instrumentation and radiologic images using an optical positioning device controlled by a dedicated computerized interface. </a:t>
            </a:r>
          </a:p>
        </p:txBody>
      </p:sp>
      <p:sp>
        <p:nvSpPr>
          <p:cNvPr id="7" name="Rectangle 6"/>
          <p:cNvSpPr/>
          <p:nvPr/>
        </p:nvSpPr>
        <p:spPr>
          <a:xfrm>
            <a:off x="595274" y="6143644"/>
            <a:ext cx="110728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err="1">
                <a:solidFill>
                  <a:srgbClr val="FFC000"/>
                </a:solidFill>
                <a:latin typeface="Arial Narrow"/>
              </a:rPr>
              <a:t>Gambarini</a:t>
            </a:r>
            <a:r>
              <a:rPr lang="en-GB" i="1" dirty="0">
                <a:solidFill>
                  <a:srgbClr val="FFC000"/>
                </a:solidFill>
                <a:latin typeface="Arial Narrow"/>
              </a:rPr>
              <a:t> G, </a:t>
            </a:r>
            <a:r>
              <a:rPr lang="en-GB" i="1" dirty="0" err="1">
                <a:solidFill>
                  <a:srgbClr val="FFC000"/>
                </a:solidFill>
                <a:latin typeface="Arial Narrow"/>
              </a:rPr>
              <a:t>Galli</a:t>
            </a:r>
            <a:r>
              <a:rPr lang="en-GB" i="1" dirty="0">
                <a:solidFill>
                  <a:srgbClr val="FFC000"/>
                </a:solidFill>
                <a:latin typeface="Arial Narrow"/>
              </a:rPr>
              <a:t> M, </a:t>
            </a:r>
            <a:r>
              <a:rPr lang="en-GB" i="1" dirty="0" err="1">
                <a:solidFill>
                  <a:srgbClr val="FFC000"/>
                </a:solidFill>
                <a:latin typeface="Arial Narrow"/>
              </a:rPr>
              <a:t>Stefanelli</a:t>
            </a:r>
            <a:r>
              <a:rPr lang="en-GB" i="1" dirty="0">
                <a:solidFill>
                  <a:srgbClr val="FFC000"/>
                </a:solidFill>
                <a:latin typeface="Arial Narrow"/>
              </a:rPr>
              <a:t> LV, Di </a:t>
            </a:r>
            <a:r>
              <a:rPr lang="en-GB" i="1" dirty="0" err="1">
                <a:solidFill>
                  <a:srgbClr val="FFC000"/>
                </a:solidFill>
                <a:latin typeface="Arial Narrow"/>
              </a:rPr>
              <a:t>Nardo</a:t>
            </a:r>
            <a:r>
              <a:rPr lang="en-GB" i="1" dirty="0">
                <a:solidFill>
                  <a:srgbClr val="FFC000"/>
                </a:solidFill>
                <a:latin typeface="Arial Narrow"/>
              </a:rPr>
              <a:t> D, </a:t>
            </a:r>
            <a:r>
              <a:rPr lang="en-GB" i="1" dirty="0" err="1">
                <a:solidFill>
                  <a:srgbClr val="FFC000"/>
                </a:solidFill>
                <a:latin typeface="Arial Narrow"/>
              </a:rPr>
              <a:t>Morese</a:t>
            </a:r>
            <a:r>
              <a:rPr lang="en-GB" i="1" dirty="0">
                <a:solidFill>
                  <a:srgbClr val="FFC000"/>
                </a:solidFill>
                <a:latin typeface="Arial Narrow"/>
              </a:rPr>
              <a:t> A, </a:t>
            </a:r>
            <a:r>
              <a:rPr lang="en-GB" i="1" dirty="0" err="1">
                <a:solidFill>
                  <a:srgbClr val="FFC000"/>
                </a:solidFill>
                <a:latin typeface="Arial Narrow"/>
              </a:rPr>
              <a:t>Seracchiani</a:t>
            </a:r>
            <a:r>
              <a:rPr lang="en-GB" i="1" dirty="0">
                <a:solidFill>
                  <a:srgbClr val="FFC000"/>
                </a:solidFill>
                <a:latin typeface="Arial Narrow"/>
              </a:rPr>
              <a:t> M, De Angelis F, Di Carlo S, </a:t>
            </a:r>
            <a:r>
              <a:rPr lang="en-GB" i="1" dirty="0" err="1">
                <a:solidFill>
                  <a:srgbClr val="FFC000"/>
                </a:solidFill>
                <a:latin typeface="Arial Narrow"/>
              </a:rPr>
              <a:t>Testarelli</a:t>
            </a:r>
            <a:r>
              <a:rPr lang="en-GB" i="1" dirty="0">
                <a:solidFill>
                  <a:srgbClr val="FFC000"/>
                </a:solidFill>
                <a:latin typeface="Arial Narrow"/>
              </a:rPr>
              <a:t> L. Endodontic microsurgery using dynamic navigation system: a case report. Journal of </a:t>
            </a:r>
            <a:r>
              <a:rPr lang="en-GB" i="1" dirty="0" err="1">
                <a:solidFill>
                  <a:srgbClr val="FFC000"/>
                </a:solidFill>
                <a:latin typeface="Arial Narrow"/>
              </a:rPr>
              <a:t>endodontics</a:t>
            </a:r>
            <a:r>
              <a:rPr lang="en-GB" i="1" dirty="0">
                <a:solidFill>
                  <a:srgbClr val="FFC000"/>
                </a:solidFill>
                <a:latin typeface="Arial Narrow"/>
              </a:rPr>
              <a:t>. 2019 Nov 1;45(11):1397-402.</a:t>
            </a:r>
          </a:p>
        </p:txBody>
      </p:sp>
    </p:spTree>
    <p:extLst>
      <p:ext uri="{BB962C8B-B14F-4D97-AF65-F5344CB8AC3E}">
        <p14:creationId xmlns:p14="http://schemas.microsoft.com/office/powerpoint/2010/main" val="23020009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8112225" y="4340211"/>
            <a:ext cx="3600401" cy="110125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FFFFFF"/>
              </a:solidFill>
              <a:latin typeface="Arial Narrow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5" y="515825"/>
            <a:ext cx="3610313" cy="3029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3" y="515825"/>
            <a:ext cx="3744415" cy="2989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3818784"/>
            <a:ext cx="3443460" cy="306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112225" y="4628244"/>
            <a:ext cx="3600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Arial Rounded MT Bold" panose="020F0704030504030204" pitchFamily="34" charset="0"/>
              </a:rPr>
              <a:t>darker, yellowish color, and 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Arial Rounded MT Bold" panose="020F0704030504030204" pitchFamily="34" charset="0"/>
              </a:rPr>
              <a:t>is hard</a:t>
            </a:r>
            <a:endParaRPr lang="en-IN" dirty="0">
              <a:solidFill>
                <a:srgbClr val="000000"/>
              </a:solidFill>
              <a:latin typeface="Arial Narrow"/>
            </a:endParaRPr>
          </a:p>
        </p:txBody>
      </p:sp>
      <p:pic>
        <p:nvPicPr>
          <p:cNvPr id="9224" name="Picture 8" descr="Transparent Orange Arrow Icon Png - Arrow Increasing In Size, Png Download  - vh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13" b="94765" l="3605" r="98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4802">
            <a:off x="7348935" y="2812500"/>
            <a:ext cx="2585770" cy="166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Clip Art Left Banner Library Techflourish - Curved Red Arrow Png,  Transparent Png , Transparent Png Image - PNGitem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58" b="100000" l="1932" r="980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7596">
            <a:off x="2483135" y="2628196"/>
            <a:ext cx="1324322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623392" y="4538863"/>
            <a:ext cx="3096344" cy="1368152"/>
          </a:xfrm>
          <a:prstGeom prst="ellipse">
            <a:avLst/>
          </a:prstGeom>
          <a:solidFill>
            <a:srgbClr val="FF7C8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2519" y="4679851"/>
            <a:ext cx="27357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Arial Rounded MT Bold" panose="020F0704030504030204" pitchFamily="34" charset="0"/>
              </a:rPr>
              <a:t>white, soft,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Arial Rounded MT Bold" panose="020F0704030504030204" pitchFamily="34" charset="0"/>
              </a:rPr>
              <a:t>and bleeds when scraped with a probe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3393" y="15008"/>
            <a:ext cx="7820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DISTINGUISH BETWEEN BONE AND  ROOT</a:t>
            </a:r>
          </a:p>
        </p:txBody>
      </p:sp>
    </p:spTree>
    <p:extLst>
      <p:ext uri="{BB962C8B-B14F-4D97-AF65-F5344CB8AC3E}">
        <p14:creationId xmlns:p14="http://schemas.microsoft.com/office/powerpoint/2010/main" val="10398990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6180" y="332656"/>
            <a:ext cx="110172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When the root tip cannot be distinguished from its surroundings,  </a:t>
            </a:r>
            <a:r>
              <a:rPr lang="en-US" dirty="0">
                <a:solidFill>
                  <a:srgbClr val="00B0F0"/>
                </a:solidFill>
                <a:latin typeface="Arial Rounded MT Bold" panose="020F0704030504030204" pitchFamily="34" charset="0"/>
              </a:rPr>
              <a:t>the osteotomy site is stained with methylene blue</a:t>
            </a: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, which preferentially stains the periodontal ligament</a:t>
            </a:r>
            <a:endParaRPr lang="en-IN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6180" y="1484784"/>
            <a:ext cx="108732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The surgeon must be very observant for even the smallest irregularity in the bone, </a:t>
            </a:r>
          </a:p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which is usually the root tip.</a:t>
            </a:r>
          </a:p>
          <a:p>
            <a:endParaRPr lang="en-US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The advantage of using the microscope for this procedure is the minimal removal of healthy bone structure</a:t>
            </a:r>
            <a:endParaRPr lang="en-IN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Picture 3" descr="G:\DCIM\103D5300\DSC_01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1" t="36580" r="42500" b="26563"/>
          <a:stretch/>
        </p:blipFill>
        <p:spPr bwMode="auto">
          <a:xfrm>
            <a:off x="2927648" y="3356992"/>
            <a:ext cx="2687116" cy="282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:\DCIM\103D5300\DSC_01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8" t="18082" r="40436" b="39148"/>
          <a:stretch/>
        </p:blipFill>
        <p:spPr bwMode="auto">
          <a:xfrm rot="10800000">
            <a:off x="6456040" y="3383602"/>
            <a:ext cx="2563496" cy="279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ow does Methylene Blue stain cells? - Quo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721" y="1035674"/>
            <a:ext cx="1795094" cy="179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1325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4175656" y="857232"/>
          <a:ext cx="7681383" cy="5120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238744" y="3786190"/>
            <a:ext cx="2857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>
                <a:solidFill>
                  <a:srgbClr val="FFFFFF"/>
                </a:solidFill>
                <a:latin typeface="Arial Narrow"/>
              </a:rPr>
              <a:t>protection of soft tissues, </a:t>
            </a:r>
          </a:p>
          <a:p>
            <a:pPr>
              <a:buFont typeface="Arial" pitchFamily="34" charset="0"/>
              <a:buChar char="•"/>
            </a:pPr>
            <a:r>
              <a:rPr lang="en-GB" dirty="0">
                <a:solidFill>
                  <a:srgbClr val="FFFFFF"/>
                </a:solidFill>
                <a:latin typeface="Arial Narrow"/>
              </a:rPr>
              <a:t>optimal visualization of the surgical field, </a:t>
            </a:r>
          </a:p>
          <a:p>
            <a:pPr>
              <a:buFont typeface="Arial" pitchFamily="34" charset="0"/>
              <a:buChar char="•"/>
            </a:pPr>
            <a:r>
              <a:rPr lang="en-GB" dirty="0">
                <a:solidFill>
                  <a:srgbClr val="FFFFFF"/>
                </a:solidFill>
                <a:latin typeface="Arial Narrow"/>
              </a:rPr>
              <a:t>decreased blood loss,</a:t>
            </a:r>
          </a:p>
          <a:p>
            <a:pPr>
              <a:buFont typeface="Arial" pitchFamily="34" charset="0"/>
              <a:buChar char="•"/>
            </a:pPr>
            <a:r>
              <a:rPr lang="en-GB" dirty="0">
                <a:solidFill>
                  <a:srgbClr val="FFFFFF"/>
                </a:solidFill>
                <a:latin typeface="Arial Narrow"/>
              </a:rPr>
              <a:t>reduced vibration and noise, </a:t>
            </a:r>
          </a:p>
          <a:p>
            <a:pPr>
              <a:buFont typeface="Arial" pitchFamily="34" charset="0"/>
              <a:buChar char="•"/>
            </a:pPr>
            <a:r>
              <a:rPr lang="en-GB" dirty="0">
                <a:solidFill>
                  <a:srgbClr val="FFFFFF"/>
                </a:solidFill>
                <a:latin typeface="Arial Narrow"/>
              </a:rPr>
              <a:t>increased comfort for the patient, and</a:t>
            </a:r>
          </a:p>
          <a:p>
            <a:pPr>
              <a:buFont typeface="Arial" pitchFamily="34" charset="0"/>
              <a:buChar char="•"/>
            </a:pPr>
            <a:r>
              <a:rPr lang="en-GB" dirty="0">
                <a:solidFill>
                  <a:srgbClr val="FFFFFF"/>
                </a:solidFill>
                <a:latin typeface="Arial Narrow"/>
              </a:rPr>
              <a:t> protection of tooth structures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96198" y="428604"/>
            <a:ext cx="38576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FF"/>
                </a:solidFill>
                <a:latin typeface="Arial Narrow"/>
              </a:rPr>
              <a:t>:the initial financial burden associated with the purchase of the device,</a:t>
            </a:r>
          </a:p>
          <a:p>
            <a:endParaRPr lang="en-GB" dirty="0">
              <a:solidFill>
                <a:srgbClr val="FFFFFF"/>
              </a:solidFill>
              <a:latin typeface="Arial Narrow"/>
            </a:endParaRPr>
          </a:p>
          <a:p>
            <a:r>
              <a:rPr lang="en-GB" dirty="0">
                <a:solidFill>
                  <a:srgbClr val="FFFFFF"/>
                </a:solidFill>
                <a:latin typeface="Arial Narrow"/>
              </a:rPr>
              <a:t>:the long duration of the surgical procedure, and the fact that the instruction</a:t>
            </a:r>
          </a:p>
          <a:p>
            <a:endParaRPr lang="en-GB" dirty="0">
              <a:solidFill>
                <a:srgbClr val="FFFFFF"/>
              </a:solidFill>
              <a:latin typeface="Arial Narrow"/>
            </a:endParaRPr>
          </a:p>
          <a:p>
            <a:r>
              <a:rPr lang="en-GB" dirty="0">
                <a:solidFill>
                  <a:srgbClr val="FFFFFF"/>
                </a:solidFill>
                <a:latin typeface="Arial Narrow"/>
              </a:rPr>
              <a:t>:manuals of many piezoelectric units discourage use of these devices</a:t>
            </a:r>
          </a:p>
          <a:p>
            <a:r>
              <a:rPr lang="en-GB" dirty="0">
                <a:solidFill>
                  <a:srgbClr val="FFFFFF"/>
                </a:solidFill>
                <a:latin typeface="Arial Narrow"/>
              </a:rPr>
              <a:t>in patients with implanted cardiac pacemakers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66713" y="428604"/>
            <a:ext cx="4189401" cy="514351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GB" sz="1600" dirty="0" err="1">
                <a:solidFill>
                  <a:srgbClr val="000000"/>
                </a:solidFill>
                <a:latin typeface="Arial Narrow"/>
              </a:rPr>
              <a:t>Piezosurgery</a:t>
            </a:r>
            <a:r>
              <a:rPr lang="en-GB" sz="1600" dirty="0">
                <a:solidFill>
                  <a:srgbClr val="000000"/>
                </a:solidFill>
                <a:latin typeface="Arial Narrow"/>
              </a:rPr>
              <a:t> is a new and innovative method that uses piezoelectric ultrasonic vibrations to perform precise and safe </a:t>
            </a:r>
            <a:r>
              <a:rPr lang="en-GB" sz="1600" dirty="0" err="1">
                <a:solidFill>
                  <a:srgbClr val="000000"/>
                </a:solidFill>
                <a:latin typeface="Arial Narrow"/>
              </a:rPr>
              <a:t>osteotomies</a:t>
            </a:r>
            <a:r>
              <a:rPr lang="en-GB" sz="1600" dirty="0">
                <a:solidFill>
                  <a:srgbClr val="000000"/>
                </a:solidFill>
                <a:latin typeface="Arial Narrow"/>
              </a:rPr>
              <a:t>. </a:t>
            </a:r>
          </a:p>
          <a:p>
            <a:pPr algn="just"/>
            <a:endParaRPr lang="en-GB" sz="1600" dirty="0">
              <a:solidFill>
                <a:srgbClr val="000000"/>
              </a:solidFill>
              <a:latin typeface="Arial Narrow"/>
            </a:endParaRPr>
          </a:p>
          <a:p>
            <a:pPr algn="just"/>
            <a:r>
              <a:rPr lang="en-GB" sz="1600" dirty="0">
                <a:solidFill>
                  <a:srgbClr val="000000"/>
                </a:solidFill>
                <a:latin typeface="Arial Narrow"/>
              </a:rPr>
              <a:t>It was developed in 1988 by the Italian oral surgeon </a:t>
            </a:r>
            <a:r>
              <a:rPr lang="en-GB" sz="1600" dirty="0" err="1">
                <a:solidFill>
                  <a:srgbClr val="000000"/>
                </a:solidFill>
                <a:latin typeface="Arial Narrow"/>
              </a:rPr>
              <a:t>Tomaso</a:t>
            </a:r>
            <a:r>
              <a:rPr lang="en-GB" sz="1600" dirty="0">
                <a:solidFill>
                  <a:srgbClr val="000000"/>
                </a:solidFill>
                <a:latin typeface="Arial Narrow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Arial Narrow"/>
              </a:rPr>
              <a:t>Vercellotti</a:t>
            </a:r>
            <a:r>
              <a:rPr lang="en-GB" sz="1600" dirty="0">
                <a:solidFill>
                  <a:srgbClr val="000000"/>
                </a:solidFill>
                <a:latin typeface="Arial Narrow"/>
              </a:rPr>
              <a:t>  to overcome the limitations of conventional bone surgery. </a:t>
            </a:r>
          </a:p>
          <a:p>
            <a:pPr algn="just"/>
            <a:endParaRPr lang="en-GB" sz="1600" dirty="0">
              <a:solidFill>
                <a:srgbClr val="000000"/>
              </a:solidFill>
              <a:latin typeface="Arial Narrow"/>
            </a:endParaRPr>
          </a:p>
          <a:p>
            <a:pPr algn="just"/>
            <a:r>
              <a:rPr lang="en-GB" sz="1600" dirty="0">
                <a:solidFill>
                  <a:srgbClr val="000000"/>
                </a:solidFill>
                <a:latin typeface="Arial Narrow"/>
              </a:rPr>
              <a:t>The instrument uses a modulated ultrasonic frequency that permits the cutting of hard tissues. The vibrations obtained are amplified and transferred to a vibration tip, which, when applied with slight pressure to bone tissue, results in a </a:t>
            </a:r>
            <a:r>
              <a:rPr lang="en-GB" sz="1600" dirty="0" err="1">
                <a:solidFill>
                  <a:srgbClr val="000000"/>
                </a:solidFill>
                <a:latin typeface="Arial Narrow"/>
              </a:rPr>
              <a:t>cavitation</a:t>
            </a:r>
            <a:r>
              <a:rPr lang="en-GB" sz="1600" dirty="0">
                <a:solidFill>
                  <a:srgbClr val="000000"/>
                </a:solidFill>
                <a:latin typeface="Arial Narrow"/>
              </a:rPr>
              <a:t> phenomenon—a mechanical cutting effect that occurs exclusively in mineralized tissue</a:t>
            </a:r>
          </a:p>
          <a:p>
            <a:pPr algn="just"/>
            <a:endParaRPr lang="en-GB" sz="1600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4964" y="6211670"/>
            <a:ext cx="119047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err="1">
                <a:solidFill>
                  <a:srgbClr val="FFC000"/>
                </a:solidFill>
                <a:latin typeface="Arial Narrow"/>
              </a:rPr>
              <a:t>Abella</a:t>
            </a:r>
            <a:r>
              <a:rPr lang="en-GB" i="1" dirty="0">
                <a:solidFill>
                  <a:srgbClr val="FFC000"/>
                </a:solidFill>
                <a:latin typeface="Arial Narrow"/>
              </a:rPr>
              <a:t> F, de </a:t>
            </a:r>
            <a:r>
              <a:rPr lang="en-GB" i="1" dirty="0" err="1">
                <a:solidFill>
                  <a:srgbClr val="FFC000"/>
                </a:solidFill>
                <a:latin typeface="Arial Narrow"/>
              </a:rPr>
              <a:t>Ribot</a:t>
            </a:r>
            <a:r>
              <a:rPr lang="en-GB" i="1" dirty="0">
                <a:solidFill>
                  <a:srgbClr val="FFC000"/>
                </a:solidFill>
                <a:latin typeface="Arial Narrow"/>
              </a:rPr>
              <a:t> J, </a:t>
            </a:r>
            <a:r>
              <a:rPr lang="en-GB" i="1" dirty="0" err="1">
                <a:solidFill>
                  <a:srgbClr val="FFC000"/>
                </a:solidFill>
                <a:latin typeface="Arial Narrow"/>
              </a:rPr>
              <a:t>Doria</a:t>
            </a:r>
            <a:r>
              <a:rPr lang="en-GB" i="1" dirty="0">
                <a:solidFill>
                  <a:srgbClr val="FFC000"/>
                </a:solidFill>
                <a:latin typeface="Arial Narrow"/>
              </a:rPr>
              <a:t> G, Duran-</a:t>
            </a:r>
            <a:r>
              <a:rPr lang="en-GB" i="1" dirty="0" err="1">
                <a:solidFill>
                  <a:srgbClr val="FFC000"/>
                </a:solidFill>
                <a:latin typeface="Arial Narrow"/>
              </a:rPr>
              <a:t>Sindreu</a:t>
            </a:r>
            <a:r>
              <a:rPr lang="en-GB" i="1" dirty="0">
                <a:solidFill>
                  <a:srgbClr val="FFC000"/>
                </a:solidFill>
                <a:latin typeface="Arial Narrow"/>
              </a:rPr>
              <a:t> F, </a:t>
            </a:r>
            <a:r>
              <a:rPr lang="en-GB" i="1" dirty="0" err="1">
                <a:solidFill>
                  <a:srgbClr val="FFC000"/>
                </a:solidFill>
                <a:latin typeface="Arial Narrow"/>
              </a:rPr>
              <a:t>Roig</a:t>
            </a:r>
            <a:r>
              <a:rPr lang="en-GB" i="1" dirty="0">
                <a:solidFill>
                  <a:srgbClr val="FFC000"/>
                </a:solidFill>
                <a:latin typeface="Arial Narrow"/>
              </a:rPr>
              <a:t> M. Applications of piezoelectric surgery in endodontic surgery: a literature review. Journal of </a:t>
            </a:r>
            <a:r>
              <a:rPr lang="en-GB" i="1" dirty="0" err="1">
                <a:solidFill>
                  <a:srgbClr val="FFC000"/>
                </a:solidFill>
                <a:latin typeface="Arial Narrow"/>
              </a:rPr>
              <a:t>endodontics</a:t>
            </a:r>
            <a:r>
              <a:rPr lang="en-GB" i="1" dirty="0">
                <a:solidFill>
                  <a:srgbClr val="FFC000"/>
                </a:solidFill>
                <a:latin typeface="Arial Narrow"/>
              </a:rPr>
              <a:t>. 2014 Mar 1;40(3):325-32.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7448" y="188640"/>
            <a:ext cx="3909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8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Surgical curettage</a:t>
            </a:r>
          </a:p>
        </p:txBody>
      </p:sp>
      <p:sp>
        <p:nvSpPr>
          <p:cNvPr id="3" name="Rectangle 2"/>
          <p:cNvSpPr/>
          <p:nvPr/>
        </p:nvSpPr>
        <p:spPr>
          <a:xfrm>
            <a:off x="695400" y="1340769"/>
            <a:ext cx="111616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The aim of curettage is to remove the </a:t>
            </a:r>
            <a:r>
              <a:rPr lang="en-US" sz="2000" dirty="0" err="1">
                <a:solidFill>
                  <a:srgbClr val="FFFFFF"/>
                </a:solidFill>
                <a:latin typeface="Arial Rounded MT Bold" panose="020F0704030504030204" pitchFamily="34" charset="0"/>
              </a:rPr>
              <a:t>periradicular</a:t>
            </a:r>
            <a:r>
              <a:rPr lang="en-US" sz="20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soft tissue lesion that represents the apical periodontitis to allow optimal access and visualization of the apical third of the relevant root or roots</a:t>
            </a:r>
            <a:endParaRPr lang="en-IN" sz="2000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9" y="2783768"/>
            <a:ext cx="5421983" cy="4074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88900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5441" y="260648"/>
            <a:ext cx="40933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800" b="1" dirty="0">
                <a:solidFill>
                  <a:srgbClr val="92D050"/>
                </a:solidFill>
                <a:latin typeface="Arial Rounded MT Bold" panose="020F0704030504030204" pitchFamily="34" charset="0"/>
              </a:rPr>
              <a:t>Curettage Instruments</a:t>
            </a:r>
            <a:endParaRPr lang="en-IN" sz="2800" dirty="0">
              <a:solidFill>
                <a:srgbClr val="92D05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738942" y="1571612"/>
            <a:ext cx="4039386" cy="233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28048" y="0"/>
            <a:ext cx="53289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>
                <a:solidFill>
                  <a:srgbClr val="FFFFFF"/>
                </a:solidFill>
                <a:latin typeface="Arial Rounded MT Bold" panose="020F0704030504030204" pitchFamily="34" charset="0"/>
              </a:rPr>
              <a:t>Curettage instruments include,</a:t>
            </a:r>
          </a:p>
          <a:p>
            <a:r>
              <a:rPr lang="en-IN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>
                <a:solidFill>
                  <a:srgbClr val="FFFFFF"/>
                </a:solidFill>
                <a:latin typeface="Arial Rounded MT Bold" panose="020F0704030504030204" pitchFamily="34" charset="0"/>
              </a:rPr>
              <a:t>periodontal curettes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>
                <a:solidFill>
                  <a:srgbClr val="FFFFFF"/>
                </a:solidFill>
                <a:latin typeface="Arial Rounded MT Bold" panose="020F0704030504030204" pitchFamily="34" charset="0"/>
              </a:rPr>
              <a:t>surgical curettes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>
                <a:solidFill>
                  <a:srgbClr val="FFFFFF"/>
                </a:solidFill>
                <a:latin typeface="Arial Rounded MT Bold" panose="020F0704030504030204" pitchFamily="34" charset="0"/>
              </a:rPr>
              <a:t>mini endodontic curettes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4" y="856294"/>
            <a:ext cx="4564589" cy="342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33" y="4254052"/>
            <a:ext cx="3709345" cy="2603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381884" y="4549676"/>
            <a:ext cx="44751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cap="all" dirty="0">
                <a:solidFill>
                  <a:srgbClr val="FFFFFF"/>
                </a:solidFill>
                <a:latin typeface="Arial Rounded MT Bold" panose="020F0704030504030204" pitchFamily="34" charset="0"/>
              </a:rPr>
              <a:t>2/4 MOLT SURGICAL CURETTE</a:t>
            </a:r>
          </a:p>
          <a:p>
            <a:endParaRPr lang="en-US" b="1" cap="all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The 2/4 Molt surgical curette is designed for curettage, cyst removal and tooth socket debridement with 3.6mm and 7mm working ends.</a:t>
            </a:r>
          </a:p>
          <a:p>
            <a:b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</a:br>
            <a:endParaRPr lang="en-IN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170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340" y="0"/>
            <a:ext cx="9985798" cy="928670"/>
          </a:xfrm>
        </p:spPr>
        <p:txBody>
          <a:bodyPr/>
          <a:lstStyle/>
          <a:p>
            <a:r>
              <a:rPr lang="en-IN" b="1" dirty="0">
                <a:solidFill>
                  <a:srgbClr val="FFFF00"/>
                </a:solidFill>
              </a:rPr>
              <a:t>TABLE OF CONTENTs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95340" y="1285860"/>
            <a:ext cx="9985798" cy="4114800"/>
          </a:xfrm>
        </p:spPr>
        <p:txBody>
          <a:bodyPr>
            <a:noAutofit/>
          </a:bodyPr>
          <a:lstStyle/>
          <a:p>
            <a:r>
              <a:rPr lang="en-IN" sz="2000" dirty="0"/>
              <a:t>Definition</a:t>
            </a:r>
          </a:p>
          <a:p>
            <a:r>
              <a:rPr lang="en-IN" sz="2000" dirty="0"/>
              <a:t>Indication</a:t>
            </a:r>
          </a:p>
          <a:p>
            <a:r>
              <a:rPr lang="en-IN" sz="2000" dirty="0"/>
              <a:t>Contraindication</a:t>
            </a:r>
          </a:p>
          <a:p>
            <a:r>
              <a:rPr lang="en-IN" sz="2000" dirty="0"/>
              <a:t>Classification</a:t>
            </a:r>
          </a:p>
          <a:p>
            <a:r>
              <a:rPr lang="en-IN" sz="2000" dirty="0"/>
              <a:t>Anatomic consideration</a:t>
            </a:r>
          </a:p>
          <a:p>
            <a:r>
              <a:rPr lang="en-IN" sz="2000" dirty="0"/>
              <a:t>Patient preparation</a:t>
            </a:r>
          </a:p>
          <a:p>
            <a:r>
              <a:rPr lang="en-IN" sz="2000" dirty="0"/>
              <a:t>Surgical access</a:t>
            </a:r>
          </a:p>
          <a:p>
            <a:r>
              <a:rPr lang="en-IN" sz="2000" dirty="0"/>
              <a:t>Haemostasis</a:t>
            </a:r>
          </a:p>
          <a:p>
            <a:r>
              <a:rPr lang="en-IN" sz="2000" dirty="0"/>
              <a:t>Root end resection and preparation</a:t>
            </a:r>
          </a:p>
          <a:p>
            <a:r>
              <a:rPr lang="en-IN" sz="2000" dirty="0"/>
              <a:t>Root end filling</a:t>
            </a:r>
          </a:p>
          <a:p>
            <a:r>
              <a:rPr lang="en-IN" sz="2000" dirty="0"/>
              <a:t>Flap closure and suture</a:t>
            </a:r>
          </a:p>
          <a:p>
            <a:r>
              <a:rPr lang="en-IN" sz="2000" dirty="0"/>
              <a:t>Postoperative complications</a:t>
            </a:r>
          </a:p>
          <a:p>
            <a:endParaRPr lang="en-IN" sz="2000" dirty="0"/>
          </a:p>
          <a:p>
            <a:endParaRPr lang="en-IN" sz="2000" dirty="0"/>
          </a:p>
          <a:p>
            <a:endParaRPr lang="en-GB" sz="2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06400" y="277813"/>
            <a:ext cx="11393714" cy="146390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TAKE HOME MESSEGE/ FOR THE TOPIC COVERED (SUMMARY)  </a:t>
            </a:r>
            <a:endParaRPr lang="en-US" sz="36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95863-2509-495E-A4D3-2D1EB08AA326}" type="slidenum">
              <a:rPr lang="en-US" smtClean="0"/>
              <a:t>30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2A0343-40CB-E9D0-BA0A-2CF633B331E4}"/>
              </a:ext>
            </a:extLst>
          </p:cNvPr>
          <p:cNvSpPr txBox="1"/>
          <p:nvPr/>
        </p:nvSpPr>
        <p:spPr>
          <a:xfrm>
            <a:off x="1576873" y="1808022"/>
            <a:ext cx="8537510" cy="445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The principle treatment modalities for the management of post-treatment periapical pathosis are orthograde retreatment and apical surgery.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 significant advantage to surgical intervention is that it offers immediate access to the root apex.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Furthermore, it includes curettage of the periradicular granulomatous tissues and the resection of the apical 3 mm of the root, which frequently contains infected canal ramifications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9233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8200" y="232229"/>
            <a:ext cx="10515600" cy="1458459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 &amp; Answer Session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95863-2509-495E-A4D3-2D1EB08AA326}" type="slidenum">
              <a:rPr lang="en-US" smtClean="0"/>
              <a:t>31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04685" y="2902857"/>
            <a:ext cx="92310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Write a short note on tissue retraction instruments.</a:t>
            </a:r>
          </a:p>
          <a:p>
            <a:r>
              <a:rPr lang="en-US" sz="2400" dirty="0"/>
              <a:t>2. Write in brief about bone window technique.</a:t>
            </a:r>
          </a:p>
          <a:p>
            <a:r>
              <a:rPr lang="en-US" sz="2400" dirty="0"/>
              <a:t>3. Short note on osteotomy instruments .</a:t>
            </a:r>
          </a:p>
          <a:p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74092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  <a:r>
              <a:rPr lang="en-US" dirty="0"/>
              <a:t> </a:t>
            </a:r>
            <a:br>
              <a:rPr lang="en-US" dirty="0"/>
            </a:b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NAME OF THE BOOK WITH EDITION AND PAGE NUMBERS </a:t>
            </a:r>
            <a:b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ARTICLE ARE TO BE MENTIONED IF NEEDED</a:t>
            </a:r>
            <a:endParaRPr lang="en-US" sz="2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95863-2509-495E-A4D3-2D1EB08AA326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FBA6F5-439B-989C-F49C-B97FD1F14CE1}"/>
              </a:ext>
            </a:extLst>
          </p:cNvPr>
          <p:cNvSpPr txBox="1"/>
          <p:nvPr/>
        </p:nvSpPr>
        <p:spPr>
          <a:xfrm>
            <a:off x="1127114" y="1637813"/>
            <a:ext cx="723030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Ingle JI, Bakland LK. Endodontics. 4th ed. Philadelphia:Williams and Wilkins; 1995.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Grossman LI, Oliet S, Del Rio C. Endodontics. 11th ed. Philadelphia: Lea and Febiger; 1988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Rowe AHR. Damage to the inferior dental nerve during or following endodontic treatment. Br Dent J 1983;153:306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Seltzer S, Bender IB, Turkenkopf S. Factors affecting successful repair after root canal therapy. J Am Dent Assoc 1963;67:651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Walia H, et al. Use of a hemostatic agent in the repair of procedural errors. JOE 1988;14:465.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1201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thank yo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908721"/>
            <a:ext cx="6667500" cy="41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313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83432" y="203757"/>
            <a:ext cx="61647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3200" b="1" dirty="0">
                <a:solidFill>
                  <a:srgbClr val="92D050"/>
                </a:solidFill>
                <a:latin typeface="Arial Rounded MT Bold" panose="020F0704030504030204" pitchFamily="34" charset="0"/>
              </a:rPr>
              <a:t>Tissue Retraction Instruments</a:t>
            </a:r>
          </a:p>
        </p:txBody>
      </p:sp>
      <p:sp>
        <p:nvSpPr>
          <p:cNvPr id="3" name="Rectangle 2"/>
          <p:cNvSpPr/>
          <p:nvPr/>
        </p:nvSpPr>
        <p:spPr>
          <a:xfrm>
            <a:off x="986627" y="908720"/>
            <a:ext cx="25489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000" b="1" dirty="0" err="1">
                <a:solidFill>
                  <a:srgbClr val="DC9E1F">
                    <a:lumMod val="75000"/>
                  </a:srgbClr>
                </a:solidFill>
                <a:latin typeface="Arial Rounded MT Bold" panose="020F0704030504030204" pitchFamily="34" charset="0"/>
              </a:rPr>
              <a:t>KimTrac</a:t>
            </a:r>
            <a:r>
              <a:rPr lang="en-IN" sz="2000" b="1" dirty="0">
                <a:solidFill>
                  <a:srgbClr val="DC9E1F">
                    <a:lumMod val="75000"/>
                  </a:srgbClr>
                </a:solidFill>
                <a:latin typeface="Arial Rounded MT Bold" panose="020F0704030504030204" pitchFamily="34" charset="0"/>
              </a:rPr>
              <a:t> retractors</a:t>
            </a:r>
          </a:p>
        </p:txBody>
      </p:sp>
      <p:sp>
        <p:nvSpPr>
          <p:cNvPr id="6" name="Rectangle 5"/>
          <p:cNvSpPr/>
          <p:nvPr/>
        </p:nvSpPr>
        <p:spPr>
          <a:xfrm>
            <a:off x="986627" y="1556792"/>
            <a:ext cx="1050997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solidFill>
                  <a:srgbClr val="FFFFFF"/>
                </a:solidFill>
                <a:latin typeface="Arial Rounded MT Bold" panose="020F0704030504030204" pitchFamily="34" charset="0"/>
              </a:rPr>
              <a:t>Variable  widths from </a:t>
            </a: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8 mm to 14 mm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FFFF"/>
                </a:solidFill>
                <a:latin typeface="Arial Rounded MT Bold" panose="020F0704030504030204" pitchFamily="34" charset="0"/>
              </a:rPr>
              <a:t>KimTrac</a:t>
            </a: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P1 and P2 retractors have wings.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To separate the elevated soft tissue from the area of surgery</a:t>
            </a:r>
          </a:p>
        </p:txBody>
      </p:sp>
      <p:sp>
        <p:nvSpPr>
          <p:cNvPr id="7" name="Rectangle 6"/>
          <p:cNvSpPr/>
          <p:nvPr/>
        </p:nvSpPr>
        <p:spPr>
          <a:xfrm>
            <a:off x="5591944" y="4581129"/>
            <a:ext cx="62650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One-third the thickness of other retractors</a:t>
            </a:r>
          </a:p>
          <a:p>
            <a:endParaRPr lang="en-US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An ideal retractor using the bone grooving technique on </a:t>
            </a:r>
            <a:r>
              <a:rPr lang="en-IN" dirty="0">
                <a:solidFill>
                  <a:srgbClr val="FFFFFF"/>
                </a:solidFill>
                <a:latin typeface="Arial Rounded MT Bold" panose="020F0704030504030204" pitchFamily="34" charset="0"/>
              </a:rPr>
              <a:t>mandibular posterior surgery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5" y="3656494"/>
            <a:ext cx="4769717" cy="269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1919536" y="3455133"/>
            <a:ext cx="2088232" cy="31409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FFFFFF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659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6" y="495300"/>
            <a:ext cx="904875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696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555" y="394916"/>
            <a:ext cx="1228725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141011" y="5197417"/>
            <a:ext cx="33838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KimTrac-M5 retractor with a </a:t>
            </a:r>
          </a:p>
          <a:p>
            <a:pPr algn="ctr"/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plastic protector.</a:t>
            </a:r>
            <a:endParaRPr lang="en-IN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7408" y="548680"/>
            <a:ext cx="76328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  <a:latin typeface="Arial Rounded MT Bold" panose="020F0704030504030204" pitchFamily="34" charset="0"/>
              </a:rPr>
              <a:t>KimTrac</a:t>
            </a: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can be used with and without a plastic protector. </a:t>
            </a:r>
          </a:p>
          <a:p>
            <a:endParaRPr lang="en-US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  <a:p>
            <a:endParaRPr lang="en-US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The plastic protector is advantageous as it ensures easy flap retraction with highly improved visibility and accessibility to the operating field </a:t>
            </a:r>
            <a:endParaRPr lang="en-IN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532" y="2780928"/>
            <a:ext cx="43815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181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5400" y="1556793"/>
            <a:ext cx="957706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KP 1, 2, and 3 retractors wider  tips than conventional</a:t>
            </a:r>
          </a:p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retractors (15 mm compared with 10 mm) and are 0.5 mm thinner.</a:t>
            </a:r>
          </a:p>
          <a:p>
            <a:endParaRPr lang="en-US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Their serrated ends anchor the retractors securely on to the</a:t>
            </a:r>
          </a:p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bone. </a:t>
            </a:r>
          </a:p>
          <a:p>
            <a:endParaRPr lang="en-US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The KP 4 retractor is a small, all-purpose retractor with</a:t>
            </a:r>
          </a:p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the same features as the others but has the standard 10-mm width</a:t>
            </a:r>
          </a:p>
          <a:p>
            <a:endParaRPr lang="en-US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The KP retractor tips are modeled to the concavities and </a:t>
            </a:r>
          </a:p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convexities of the cortical bony </a:t>
            </a:r>
            <a:r>
              <a:rPr lang="en-IN" dirty="0">
                <a:solidFill>
                  <a:srgbClr val="FFFFFF"/>
                </a:solidFill>
                <a:latin typeface="Arial Rounded MT Bold" panose="020F0704030504030204" pitchFamily="34" charset="0"/>
              </a:rPr>
              <a:t>plate.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732" y="522249"/>
            <a:ext cx="3558901" cy="574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98177" y="337583"/>
            <a:ext cx="36101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DC9E1F">
                    <a:lumMod val="75000"/>
                  </a:srgbClr>
                </a:solidFill>
                <a:latin typeface="Arial Rounded MT Bold" panose="020F0704030504030204" pitchFamily="34" charset="0"/>
              </a:rPr>
              <a:t>Kim/</a:t>
            </a:r>
            <a:r>
              <a:rPr lang="en-US" sz="2000" dirty="0" err="1">
                <a:solidFill>
                  <a:srgbClr val="DC9E1F">
                    <a:lumMod val="75000"/>
                  </a:srgbClr>
                </a:solidFill>
                <a:latin typeface="Arial Rounded MT Bold" panose="020F0704030504030204" pitchFamily="34" charset="0"/>
              </a:rPr>
              <a:t>Pecora</a:t>
            </a:r>
            <a:r>
              <a:rPr lang="en-US" sz="2000" dirty="0">
                <a:solidFill>
                  <a:srgbClr val="DC9E1F">
                    <a:lumMod val="75000"/>
                  </a:srgbClr>
                </a:solidFill>
                <a:latin typeface="Arial Rounded MT Bold" panose="020F0704030504030204" pitchFamily="34" charset="0"/>
              </a:rPr>
              <a:t> (KP) retractors </a:t>
            </a:r>
            <a:endParaRPr lang="en-IN" sz="2000" dirty="0">
              <a:solidFill>
                <a:srgbClr val="DC9E1F">
                  <a:lumMod val="75000"/>
                </a:srgb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154049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5" y="476672"/>
            <a:ext cx="7426795" cy="450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5400" y="4941168"/>
            <a:ext cx="111616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A 15-mm long horizontal groove is cut into the water-cooled bone with a </a:t>
            </a:r>
            <a:r>
              <a:rPr lang="en-US" dirty="0" err="1">
                <a:solidFill>
                  <a:srgbClr val="FFFFFF"/>
                </a:solidFill>
                <a:latin typeface="Arial Rounded MT Bold" panose="020F0704030504030204" pitchFamily="34" charset="0"/>
              </a:rPr>
              <a:t>Lindemann</a:t>
            </a: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bur or a #4 round bur, beyond the apex to allow space for the osteotomy and subsequent </a:t>
            </a:r>
            <a:r>
              <a:rPr lang="en-US" dirty="0" err="1">
                <a:solidFill>
                  <a:srgbClr val="FFFFFF"/>
                </a:solidFill>
                <a:latin typeface="Arial Rounded MT Bold" panose="020F0704030504030204" pitchFamily="34" charset="0"/>
              </a:rPr>
              <a:t>apicoectomy</a:t>
            </a: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. </a:t>
            </a:r>
          </a:p>
          <a:p>
            <a:endParaRPr lang="en-US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The groove permits secure anchoring of the serrated retractor tip and secure, steady </a:t>
            </a:r>
          </a:p>
          <a:p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retraction of </a:t>
            </a:r>
            <a:r>
              <a:rPr lang="en-IN" dirty="0">
                <a:solidFill>
                  <a:srgbClr val="FFFFFF"/>
                </a:solidFill>
                <a:latin typeface="Arial Rounded MT Bold" panose="020F0704030504030204" pitchFamily="34" charset="0"/>
              </a:rPr>
              <a:t>the flap.</a:t>
            </a:r>
          </a:p>
        </p:txBody>
      </p:sp>
      <p:sp>
        <p:nvSpPr>
          <p:cNvPr id="3" name="Rectangle 2"/>
          <p:cNvSpPr/>
          <p:nvPr/>
        </p:nvSpPr>
        <p:spPr>
          <a:xfrm>
            <a:off x="1127448" y="70041"/>
            <a:ext cx="2880320" cy="461665"/>
          </a:xfrm>
          <a:prstGeom prst="rect">
            <a:avLst/>
          </a:prstGeom>
          <a:solidFill>
            <a:srgbClr val="FF7C80"/>
          </a:solidFill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Groove Technique</a:t>
            </a:r>
          </a:p>
        </p:txBody>
      </p:sp>
      <p:pic>
        <p:nvPicPr>
          <p:cNvPr id="5" name="Picture 2" descr="Image result for endodontic microsurger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437" y="5650426"/>
            <a:ext cx="936104" cy="120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471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8979" y="1151166"/>
            <a:ext cx="99371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Osteotomy (</a:t>
            </a:r>
            <a:r>
              <a:rPr lang="en-US" sz="2000" dirty="0" err="1">
                <a:solidFill>
                  <a:srgbClr val="FFFFFF"/>
                </a:solidFill>
                <a:latin typeface="Arial Rounded MT Bold" panose="020F0704030504030204" pitchFamily="34" charset="0"/>
              </a:rPr>
              <a:t>ostectomy</a:t>
            </a:r>
            <a:r>
              <a:rPr lang="en-US" sz="20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) — Surgical access in bone, typically used to access root-end.</a:t>
            </a:r>
            <a:endParaRPr lang="en-IN" sz="2000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7012" y="163974"/>
            <a:ext cx="20730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Osteotomy</a:t>
            </a:r>
            <a:endParaRPr lang="en-IN" sz="2800" b="1" dirty="0">
              <a:solidFill>
                <a:srgbClr val="FFC000"/>
              </a:solidFill>
              <a:latin typeface="Arial Narrow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7277" y="3212977"/>
            <a:ext cx="1074621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Length of the roots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The curvature of the roots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The position of the apices in relation to the cusp tips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The number of roots.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The proximity of the apices to apices of adjacent teeth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0"/>
              </a:rPr>
              <a:t>The proximity of the mental foramen, the mandibular nerve, and sinus space</a:t>
            </a:r>
            <a:endParaRPr lang="en-IN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8194" name="Picture 2" descr="AAE History - American Association of Endodontis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480" y="413882"/>
            <a:ext cx="1224136" cy="99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ONE BEAM COMPUTED TOMOGRAPHY (CBCT), EXPANDING THE HORIZONS OF DENTISTRY |  by UnivDtos Market Insights | Medi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 t="4008" r="7282" b="5494"/>
          <a:stretch/>
        </p:blipFill>
        <p:spPr bwMode="auto">
          <a:xfrm>
            <a:off x="7320136" y="1932246"/>
            <a:ext cx="4554548" cy="325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endodontic microsurge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437" y="5650426"/>
            <a:ext cx="936104" cy="120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october\vandana devi\IS20191001_124316_0202_0000D0F7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80" y="1714264"/>
            <a:ext cx="1322364" cy="182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:\october\vandana devi\IS20191001_124316_0454_0000D0F9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1763348"/>
            <a:ext cx="1298702" cy="179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471136"/>
      </p:ext>
    </p:extLst>
  </p:cSld>
  <p:clrMapOvr>
    <a:masterClrMapping/>
  </p:clrMapOvr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2582</Words>
  <Application>Microsoft Office PowerPoint</Application>
  <PresentationFormat>Widescreen</PresentationFormat>
  <Paragraphs>275</Paragraphs>
  <Slides>33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Arial Narrow</vt:lpstr>
      <vt:lpstr>Arial Rounded MT Bold</vt:lpstr>
      <vt:lpstr>Book Antiqua</vt:lpstr>
      <vt:lpstr>Calibri</vt:lpstr>
      <vt:lpstr>Times New Roman</vt:lpstr>
      <vt:lpstr>Wingdings</vt:lpstr>
      <vt:lpstr>Horizon</vt:lpstr>
      <vt:lpstr>PowerPoint Presentation</vt:lpstr>
      <vt:lpstr>Specific learning Objectives 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 HOME MESSEGE/ FOR THE TOPIC COVERED (SUMMARY)  </vt:lpstr>
      <vt:lpstr>Question &amp; Answer Session</vt:lpstr>
      <vt:lpstr>REFERENCES  NAME OF THE BOOK WITH EDITION AND PAGE NUMBERS   ARTICLE ARE TO BE MENTIONED IF NEEDED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Monika Vidhani</dc:creator>
  <cp:lastModifiedBy>Monika Vidhani</cp:lastModifiedBy>
  <cp:revision>3</cp:revision>
  <dcterms:created xsi:type="dcterms:W3CDTF">2023-04-17T08:38:41Z</dcterms:created>
  <dcterms:modified xsi:type="dcterms:W3CDTF">2023-04-18T03:57:55Z</dcterms:modified>
</cp:coreProperties>
</file>